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346" r:id="rId3"/>
    <p:sldId id="281" r:id="rId4"/>
    <p:sldId id="330" r:id="rId5"/>
    <p:sldId id="301" r:id="rId6"/>
    <p:sldId id="315" r:id="rId7"/>
    <p:sldId id="302" r:id="rId8"/>
    <p:sldId id="303" r:id="rId9"/>
    <p:sldId id="318" r:id="rId10"/>
    <p:sldId id="316" r:id="rId11"/>
    <p:sldId id="304" r:id="rId12"/>
    <p:sldId id="305" r:id="rId13"/>
    <p:sldId id="306" r:id="rId14"/>
    <p:sldId id="307" r:id="rId15"/>
    <p:sldId id="340" r:id="rId16"/>
    <p:sldId id="341" r:id="rId17"/>
    <p:sldId id="342" r:id="rId18"/>
    <p:sldId id="343" r:id="rId19"/>
    <p:sldId id="308" r:id="rId20"/>
    <p:sldId id="312" r:id="rId21"/>
    <p:sldId id="317" r:id="rId22"/>
    <p:sldId id="319" r:id="rId23"/>
    <p:sldId id="320" r:id="rId24"/>
    <p:sldId id="321" r:id="rId25"/>
    <p:sldId id="322" r:id="rId26"/>
    <p:sldId id="323" r:id="rId27"/>
    <p:sldId id="324" r:id="rId28"/>
    <p:sldId id="325" r:id="rId29"/>
    <p:sldId id="326" r:id="rId30"/>
    <p:sldId id="327" r:id="rId31"/>
    <p:sldId id="329" r:id="rId32"/>
    <p:sldId id="331" r:id="rId33"/>
    <p:sldId id="332" r:id="rId34"/>
    <p:sldId id="333" r:id="rId35"/>
    <p:sldId id="334" r:id="rId36"/>
    <p:sldId id="335" r:id="rId37"/>
    <p:sldId id="336" r:id="rId38"/>
    <p:sldId id="337" r:id="rId39"/>
    <p:sldId id="338" r:id="rId40"/>
    <p:sldId id="345" r:id="rId41"/>
    <p:sldId id="347" r:id="rId42"/>
    <p:sldId id="339" r:id="rId43"/>
    <p:sldId id="348" r:id="rId44"/>
    <p:sldId id="282" r:id="rId45"/>
    <p:sldId id="285" r:id="rId46"/>
    <p:sldId id="286" r:id="rId47"/>
    <p:sldId id="287" r:id="rId48"/>
    <p:sldId id="288" r:id="rId49"/>
    <p:sldId id="289" r:id="rId50"/>
    <p:sldId id="290" r:id="rId51"/>
    <p:sldId id="291" r:id="rId52"/>
    <p:sldId id="292" r:id="rId53"/>
    <p:sldId id="293" r:id="rId54"/>
    <p:sldId id="294" r:id="rId55"/>
    <p:sldId id="295" r:id="rId56"/>
    <p:sldId id="296" r:id="rId57"/>
    <p:sldId id="297" r:id="rId58"/>
    <p:sldId id="298" r:id="rId59"/>
    <p:sldId id="299" r:id="rId60"/>
    <p:sldId id="300" r:id="rId61"/>
    <p:sldId id="283" r:id="rId62"/>
    <p:sldId id="284"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44"/>
    <p:restoredTop sz="94660"/>
  </p:normalViewPr>
  <p:slideViewPr>
    <p:cSldViewPr snapToGrid="0" snapToObjects="1">
      <p:cViewPr>
        <p:scale>
          <a:sx n="91" d="100"/>
          <a:sy n="91" d="100"/>
        </p:scale>
        <p:origin x="920"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CE2924E-BBD0-0048-9A02-B198F69C3471}" type="datetimeFigureOut">
              <a:rPr lang="en-US" smtClean="0"/>
              <a:t>10/6/17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07EA37-5627-A646-8E4C-1107EAC4B99E}" type="slidenum">
              <a:rPr lang="en-US" smtClean="0"/>
              <a:t>‹#›</a:t>
            </a:fld>
            <a:endParaRPr lang="en-US"/>
          </a:p>
        </p:txBody>
      </p:sp>
    </p:spTree>
    <p:extLst>
      <p:ext uri="{BB962C8B-B14F-4D97-AF65-F5344CB8AC3E}">
        <p14:creationId xmlns:p14="http://schemas.microsoft.com/office/powerpoint/2010/main" val="2079090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CE2924E-BBD0-0048-9A02-B198F69C3471}" type="datetimeFigureOut">
              <a:rPr lang="en-US" smtClean="0"/>
              <a:t>10/6/17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07EA37-5627-A646-8E4C-1107EAC4B99E}" type="slidenum">
              <a:rPr lang="en-US" smtClean="0"/>
              <a:t>‹#›</a:t>
            </a:fld>
            <a:endParaRPr lang="en-US"/>
          </a:p>
        </p:txBody>
      </p:sp>
    </p:spTree>
    <p:extLst>
      <p:ext uri="{BB962C8B-B14F-4D97-AF65-F5344CB8AC3E}">
        <p14:creationId xmlns:p14="http://schemas.microsoft.com/office/powerpoint/2010/main" val="1390222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CE2924E-BBD0-0048-9A02-B198F69C3471}" type="datetimeFigureOut">
              <a:rPr lang="en-US" smtClean="0"/>
              <a:t>10/6/17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07EA37-5627-A646-8E4C-1107EAC4B99E}" type="slidenum">
              <a:rPr lang="en-US" smtClean="0"/>
              <a:t>‹#›</a:t>
            </a:fld>
            <a:endParaRPr lang="en-US"/>
          </a:p>
        </p:txBody>
      </p:sp>
    </p:spTree>
    <p:extLst>
      <p:ext uri="{BB962C8B-B14F-4D97-AF65-F5344CB8AC3E}">
        <p14:creationId xmlns:p14="http://schemas.microsoft.com/office/powerpoint/2010/main" val="846923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CE2924E-BBD0-0048-9A02-B198F69C3471}" type="datetimeFigureOut">
              <a:rPr lang="en-US" smtClean="0"/>
              <a:t>10/6/17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07EA37-5627-A646-8E4C-1107EAC4B99E}" type="slidenum">
              <a:rPr lang="en-US" smtClean="0"/>
              <a:t>‹#›</a:t>
            </a:fld>
            <a:endParaRPr lang="en-US"/>
          </a:p>
        </p:txBody>
      </p:sp>
    </p:spTree>
    <p:extLst>
      <p:ext uri="{BB962C8B-B14F-4D97-AF65-F5344CB8AC3E}">
        <p14:creationId xmlns:p14="http://schemas.microsoft.com/office/powerpoint/2010/main" val="135960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E2924E-BBD0-0048-9A02-B198F69C3471}" type="datetimeFigureOut">
              <a:rPr lang="en-US" smtClean="0"/>
              <a:t>10/6/17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07EA37-5627-A646-8E4C-1107EAC4B99E}" type="slidenum">
              <a:rPr lang="en-US" smtClean="0"/>
              <a:t>‹#›</a:t>
            </a:fld>
            <a:endParaRPr lang="en-US"/>
          </a:p>
        </p:txBody>
      </p:sp>
    </p:spTree>
    <p:extLst>
      <p:ext uri="{BB962C8B-B14F-4D97-AF65-F5344CB8AC3E}">
        <p14:creationId xmlns:p14="http://schemas.microsoft.com/office/powerpoint/2010/main" val="1906062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CE2924E-BBD0-0048-9A02-B198F69C3471}" type="datetimeFigureOut">
              <a:rPr lang="en-US" smtClean="0"/>
              <a:t>10/6/17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07EA37-5627-A646-8E4C-1107EAC4B99E}" type="slidenum">
              <a:rPr lang="en-US" smtClean="0"/>
              <a:t>‹#›</a:t>
            </a:fld>
            <a:endParaRPr lang="en-US"/>
          </a:p>
        </p:txBody>
      </p:sp>
    </p:spTree>
    <p:extLst>
      <p:ext uri="{BB962C8B-B14F-4D97-AF65-F5344CB8AC3E}">
        <p14:creationId xmlns:p14="http://schemas.microsoft.com/office/powerpoint/2010/main" val="1170606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CE2924E-BBD0-0048-9A02-B198F69C3471}" type="datetimeFigureOut">
              <a:rPr lang="en-US" smtClean="0"/>
              <a:t>10/6/17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07EA37-5627-A646-8E4C-1107EAC4B99E}" type="slidenum">
              <a:rPr lang="en-US" smtClean="0"/>
              <a:t>‹#›</a:t>
            </a:fld>
            <a:endParaRPr lang="en-US"/>
          </a:p>
        </p:txBody>
      </p:sp>
    </p:spTree>
    <p:extLst>
      <p:ext uri="{BB962C8B-B14F-4D97-AF65-F5344CB8AC3E}">
        <p14:creationId xmlns:p14="http://schemas.microsoft.com/office/powerpoint/2010/main" val="1279990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CE2924E-BBD0-0048-9A02-B198F69C3471}" type="datetimeFigureOut">
              <a:rPr lang="en-US" smtClean="0"/>
              <a:t>10/6/17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07EA37-5627-A646-8E4C-1107EAC4B99E}" type="slidenum">
              <a:rPr lang="en-US" smtClean="0"/>
              <a:t>‹#›</a:t>
            </a:fld>
            <a:endParaRPr lang="en-US"/>
          </a:p>
        </p:txBody>
      </p:sp>
    </p:spTree>
    <p:extLst>
      <p:ext uri="{BB962C8B-B14F-4D97-AF65-F5344CB8AC3E}">
        <p14:creationId xmlns:p14="http://schemas.microsoft.com/office/powerpoint/2010/main" val="1457179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E2924E-BBD0-0048-9A02-B198F69C3471}" type="datetimeFigureOut">
              <a:rPr lang="en-US" smtClean="0"/>
              <a:t>10/6/17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07EA37-5627-A646-8E4C-1107EAC4B99E}" type="slidenum">
              <a:rPr lang="en-US" smtClean="0"/>
              <a:t>‹#›</a:t>
            </a:fld>
            <a:endParaRPr lang="en-US"/>
          </a:p>
        </p:txBody>
      </p:sp>
    </p:spTree>
    <p:extLst>
      <p:ext uri="{BB962C8B-B14F-4D97-AF65-F5344CB8AC3E}">
        <p14:creationId xmlns:p14="http://schemas.microsoft.com/office/powerpoint/2010/main" val="909404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CE2924E-BBD0-0048-9A02-B198F69C3471}" type="datetimeFigureOut">
              <a:rPr lang="en-US" smtClean="0"/>
              <a:t>10/6/17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07EA37-5627-A646-8E4C-1107EAC4B99E}" type="slidenum">
              <a:rPr lang="en-US" smtClean="0"/>
              <a:t>‹#›</a:t>
            </a:fld>
            <a:endParaRPr lang="en-US"/>
          </a:p>
        </p:txBody>
      </p:sp>
    </p:spTree>
    <p:extLst>
      <p:ext uri="{BB962C8B-B14F-4D97-AF65-F5344CB8AC3E}">
        <p14:creationId xmlns:p14="http://schemas.microsoft.com/office/powerpoint/2010/main" val="726820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CE2924E-BBD0-0048-9A02-B198F69C3471}" type="datetimeFigureOut">
              <a:rPr lang="en-US" smtClean="0"/>
              <a:t>10/6/17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07EA37-5627-A646-8E4C-1107EAC4B99E}" type="slidenum">
              <a:rPr lang="en-US" smtClean="0"/>
              <a:t>‹#›</a:t>
            </a:fld>
            <a:endParaRPr lang="en-US"/>
          </a:p>
        </p:txBody>
      </p:sp>
    </p:spTree>
    <p:extLst>
      <p:ext uri="{BB962C8B-B14F-4D97-AF65-F5344CB8AC3E}">
        <p14:creationId xmlns:p14="http://schemas.microsoft.com/office/powerpoint/2010/main" val="77860463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E2924E-BBD0-0048-9A02-B198F69C3471}" type="datetimeFigureOut">
              <a:rPr lang="en-US" smtClean="0"/>
              <a:t>10/6/17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07EA37-5627-A646-8E4C-1107EAC4B99E}" type="slidenum">
              <a:rPr lang="en-US" smtClean="0"/>
              <a:t>‹#›</a:t>
            </a:fld>
            <a:endParaRPr lang="en-US"/>
          </a:p>
        </p:txBody>
      </p:sp>
    </p:spTree>
    <p:extLst>
      <p:ext uri="{BB962C8B-B14F-4D97-AF65-F5344CB8AC3E}">
        <p14:creationId xmlns:p14="http://schemas.microsoft.com/office/powerpoint/2010/main" val="11103447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inonjs.or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rive.google.com/open?id=0B_nVsSVoeP4mYkhHcWJocExaQVU"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TDD + Agile</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623357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 of Unit test</a:t>
            </a:r>
            <a:endParaRPr lang="en-US" dirty="0"/>
          </a:p>
        </p:txBody>
      </p:sp>
      <p:sp>
        <p:nvSpPr>
          <p:cNvPr id="3" name="Content Placeholder 2"/>
          <p:cNvSpPr>
            <a:spLocks noGrp="1"/>
          </p:cNvSpPr>
          <p:nvPr>
            <p:ph idx="1"/>
          </p:nvPr>
        </p:nvSpPr>
        <p:spPr/>
        <p:txBody>
          <a:bodyPr/>
          <a:lstStyle/>
          <a:p>
            <a:r>
              <a:rPr lang="en-US" dirty="0" smtClean="0"/>
              <a:t>Large time investment</a:t>
            </a:r>
          </a:p>
          <a:p>
            <a:r>
              <a:rPr lang="en-US" dirty="0" smtClean="0"/>
              <a:t>Require maintenance</a:t>
            </a:r>
            <a:endParaRPr lang="en-US" dirty="0"/>
          </a:p>
        </p:txBody>
      </p:sp>
    </p:spTree>
    <p:extLst>
      <p:ext uri="{BB962C8B-B14F-4D97-AF65-F5344CB8AC3E}">
        <p14:creationId xmlns:p14="http://schemas.microsoft.com/office/powerpoint/2010/main" val="1323580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6" y="626078"/>
            <a:ext cx="5154505" cy="694207"/>
          </a:xfrm>
          <a:prstGeom prst="rect">
            <a:avLst/>
          </a:prstGeom>
        </p:spPr>
        <p:txBody>
          <a:bodyPr vert="horz" wrap="square" lIns="0" tIns="16933" rIns="0" bIns="0" rtlCol="0" anchor="ctr">
            <a:spAutoFit/>
          </a:bodyPr>
          <a:lstStyle/>
          <a:p>
            <a:pPr marL="16933">
              <a:lnSpc>
                <a:spcPct val="100000"/>
              </a:lnSpc>
              <a:spcBef>
                <a:spcPts val="133"/>
              </a:spcBef>
            </a:pPr>
            <a:r>
              <a:rPr spc="-7" dirty="0"/>
              <a:t>Tools of the</a:t>
            </a:r>
            <a:r>
              <a:rPr spc="-120" dirty="0"/>
              <a:t> </a:t>
            </a:r>
            <a:r>
              <a:rPr spc="-7" dirty="0"/>
              <a:t>trade</a:t>
            </a:r>
          </a:p>
        </p:txBody>
      </p:sp>
      <p:graphicFrame>
        <p:nvGraphicFramePr>
          <p:cNvPr id="3" name="object 3"/>
          <p:cNvGraphicFramePr>
            <a:graphicFrameLocks noGrp="1"/>
          </p:cNvGraphicFramePr>
          <p:nvPr>
            <p:extLst>
              <p:ext uri="{D42A27DB-BD31-4B8C-83A1-F6EECF244321}">
                <p14:modId xmlns:p14="http://schemas.microsoft.com/office/powerpoint/2010/main" val="1813527678"/>
              </p:ext>
            </p:extLst>
          </p:nvPr>
        </p:nvGraphicFramePr>
        <p:xfrm>
          <a:off x="609456" y="1511299"/>
          <a:ext cx="8178945" cy="3162300"/>
        </p:xfrm>
        <a:graphic>
          <a:graphicData uri="http://schemas.openxmlformats.org/drawingml/2006/table">
            <a:tbl>
              <a:tblPr firstRow="1" bandRow="1">
                <a:tableStyleId>{2D5ABB26-0587-4C30-8999-92F81FD0307C}</a:tableStyleId>
              </a:tblPr>
              <a:tblGrid>
                <a:gridCol w="5517474"/>
                <a:gridCol w="836185"/>
                <a:gridCol w="1825286"/>
              </a:tblGrid>
              <a:tr h="1021632">
                <a:tc>
                  <a:txBody>
                    <a:bodyPr/>
                    <a:lstStyle/>
                    <a:p>
                      <a:pPr marL="397510" indent="-365760">
                        <a:lnSpc>
                          <a:spcPts val="1860"/>
                        </a:lnSpc>
                        <a:buChar char="●"/>
                        <a:tabLst>
                          <a:tab pos="396875" algn="l"/>
                          <a:tab pos="398145" algn="l"/>
                        </a:tabLst>
                      </a:pPr>
                      <a:endParaRPr lang="en-US" sz="2400" spc="-5" dirty="0" smtClean="0">
                        <a:solidFill>
                          <a:srgbClr val="ACACAC"/>
                        </a:solidFill>
                        <a:latin typeface="Courier New"/>
                        <a:cs typeface="Courier New"/>
                      </a:endParaRPr>
                    </a:p>
                    <a:p>
                      <a:pPr marL="397510" indent="-365760">
                        <a:lnSpc>
                          <a:spcPts val="1860"/>
                        </a:lnSpc>
                        <a:buChar char="●"/>
                        <a:tabLst>
                          <a:tab pos="396875" algn="l"/>
                          <a:tab pos="398145" algn="l"/>
                        </a:tabLst>
                      </a:pPr>
                      <a:r>
                        <a:rPr sz="2400" spc="-5" dirty="0" smtClean="0">
                          <a:solidFill>
                            <a:srgbClr val="ACACAC"/>
                          </a:solidFill>
                          <a:latin typeface="Courier New"/>
                          <a:cs typeface="Courier New"/>
                        </a:rPr>
                        <a:t>Test</a:t>
                      </a:r>
                      <a:r>
                        <a:rPr sz="2400" spc="-15" dirty="0" smtClean="0">
                          <a:solidFill>
                            <a:srgbClr val="ACACAC"/>
                          </a:solidFill>
                          <a:latin typeface="Courier New"/>
                          <a:cs typeface="Courier New"/>
                        </a:rPr>
                        <a:t> </a:t>
                      </a:r>
                      <a:r>
                        <a:rPr sz="2400" spc="-5" dirty="0">
                          <a:solidFill>
                            <a:srgbClr val="ACACAC"/>
                          </a:solidFill>
                          <a:latin typeface="Courier New"/>
                          <a:cs typeface="Courier New"/>
                        </a:rPr>
                        <a:t>Runner</a:t>
                      </a:r>
                      <a:endParaRPr sz="2400" dirty="0">
                        <a:latin typeface="Courier New"/>
                        <a:cs typeface="Courier New"/>
                      </a:endParaRPr>
                    </a:p>
                  </a:txBody>
                  <a:tcPr marL="0" marR="0" marT="0" marB="0">
                    <a:solidFill>
                      <a:srgbClr val="212121"/>
                    </a:solidFill>
                  </a:tcPr>
                </a:tc>
                <a:tc>
                  <a:txBody>
                    <a:bodyPr/>
                    <a:lstStyle/>
                    <a:p>
                      <a:pPr marR="60325" algn="r">
                        <a:lnSpc>
                          <a:spcPts val="1860"/>
                        </a:lnSpc>
                      </a:pPr>
                      <a:endParaRPr lang="en-US" sz="2400" spc="-5" dirty="0" smtClean="0">
                        <a:solidFill>
                          <a:srgbClr val="ACACAC"/>
                        </a:solidFill>
                        <a:latin typeface="Courier New"/>
                        <a:cs typeface="Courier New"/>
                      </a:endParaRPr>
                    </a:p>
                    <a:p>
                      <a:pPr marR="60325" algn="r">
                        <a:lnSpc>
                          <a:spcPts val="1860"/>
                        </a:lnSpc>
                      </a:pPr>
                      <a:r>
                        <a:rPr sz="2400" spc="-5" dirty="0" smtClean="0">
                          <a:solidFill>
                            <a:srgbClr val="ACACAC"/>
                          </a:solidFill>
                          <a:latin typeface="Courier New"/>
                          <a:cs typeface="Courier New"/>
                        </a:rPr>
                        <a:t>-&gt;</a:t>
                      </a:r>
                      <a:endParaRPr sz="2400" dirty="0">
                        <a:latin typeface="Courier New"/>
                        <a:cs typeface="Courier New"/>
                      </a:endParaRPr>
                    </a:p>
                  </a:txBody>
                  <a:tcPr marL="0" marR="0" marT="0" marB="0">
                    <a:solidFill>
                      <a:srgbClr val="212121"/>
                    </a:solidFill>
                  </a:tcPr>
                </a:tc>
                <a:tc>
                  <a:txBody>
                    <a:bodyPr/>
                    <a:lstStyle/>
                    <a:p>
                      <a:pPr marL="68580">
                        <a:lnSpc>
                          <a:spcPts val="1860"/>
                        </a:lnSpc>
                      </a:pPr>
                      <a:endParaRPr lang="en-US" sz="2400" spc="-5" dirty="0" smtClean="0">
                        <a:solidFill>
                          <a:srgbClr val="ACACAC"/>
                        </a:solidFill>
                        <a:latin typeface="Courier New"/>
                        <a:cs typeface="Courier New"/>
                      </a:endParaRPr>
                    </a:p>
                    <a:p>
                      <a:pPr marL="68580">
                        <a:lnSpc>
                          <a:spcPts val="1860"/>
                        </a:lnSpc>
                      </a:pPr>
                      <a:r>
                        <a:rPr sz="2400" spc="-5" dirty="0" smtClean="0">
                          <a:solidFill>
                            <a:srgbClr val="ACACAC"/>
                          </a:solidFill>
                          <a:latin typeface="Courier New"/>
                          <a:cs typeface="Courier New"/>
                        </a:rPr>
                        <a:t>mocha.js</a:t>
                      </a:r>
                      <a:endParaRPr sz="2400" dirty="0">
                        <a:latin typeface="Courier New"/>
                        <a:cs typeface="Courier New"/>
                      </a:endParaRPr>
                    </a:p>
                  </a:txBody>
                  <a:tcPr marL="0" marR="0" marT="0" marB="0">
                    <a:solidFill>
                      <a:srgbClr val="212121"/>
                    </a:solidFill>
                  </a:tcPr>
                </a:tc>
              </a:tr>
              <a:tr h="1119036">
                <a:tc>
                  <a:txBody>
                    <a:bodyPr/>
                    <a:lstStyle/>
                    <a:p>
                      <a:pPr marL="397510" indent="-365760">
                        <a:lnSpc>
                          <a:spcPts val="2075"/>
                        </a:lnSpc>
                        <a:buChar char="●"/>
                        <a:tabLst>
                          <a:tab pos="396875" algn="l"/>
                          <a:tab pos="398145" algn="l"/>
                        </a:tabLst>
                      </a:pPr>
                      <a:r>
                        <a:rPr sz="2400" spc="-5" dirty="0">
                          <a:solidFill>
                            <a:srgbClr val="ACACAC"/>
                          </a:solidFill>
                          <a:latin typeface="Courier New"/>
                          <a:cs typeface="Courier New"/>
                        </a:rPr>
                        <a:t>Assertion</a:t>
                      </a:r>
                      <a:r>
                        <a:rPr sz="2400" spc="-25" dirty="0">
                          <a:solidFill>
                            <a:srgbClr val="ACACAC"/>
                          </a:solidFill>
                          <a:latin typeface="Courier New"/>
                          <a:cs typeface="Courier New"/>
                        </a:rPr>
                        <a:t> </a:t>
                      </a:r>
                      <a:r>
                        <a:rPr sz="2400" spc="-5" dirty="0">
                          <a:solidFill>
                            <a:srgbClr val="ACACAC"/>
                          </a:solidFill>
                          <a:latin typeface="Courier New"/>
                          <a:cs typeface="Courier New"/>
                        </a:rPr>
                        <a:t>Framework</a:t>
                      </a:r>
                      <a:endParaRPr sz="2400" dirty="0">
                        <a:latin typeface="Courier New"/>
                        <a:cs typeface="Courier New"/>
                      </a:endParaRPr>
                    </a:p>
                  </a:txBody>
                  <a:tcPr marL="0" marR="0" marT="0" marB="0">
                    <a:solidFill>
                      <a:srgbClr val="212121"/>
                    </a:solidFill>
                  </a:tcPr>
                </a:tc>
                <a:tc>
                  <a:txBody>
                    <a:bodyPr/>
                    <a:lstStyle/>
                    <a:p>
                      <a:pPr marR="60325" algn="r">
                        <a:lnSpc>
                          <a:spcPts val="2075"/>
                        </a:lnSpc>
                      </a:pPr>
                      <a:r>
                        <a:rPr sz="2400" spc="-5" dirty="0">
                          <a:solidFill>
                            <a:srgbClr val="ACACAC"/>
                          </a:solidFill>
                          <a:latin typeface="Courier New"/>
                          <a:cs typeface="Courier New"/>
                        </a:rPr>
                        <a:t>-&gt;</a:t>
                      </a:r>
                      <a:endParaRPr sz="2400">
                        <a:latin typeface="Courier New"/>
                        <a:cs typeface="Courier New"/>
                      </a:endParaRPr>
                    </a:p>
                  </a:txBody>
                  <a:tcPr marL="0" marR="0" marT="0" marB="0">
                    <a:solidFill>
                      <a:srgbClr val="212121"/>
                    </a:solidFill>
                  </a:tcPr>
                </a:tc>
                <a:tc>
                  <a:txBody>
                    <a:bodyPr/>
                    <a:lstStyle/>
                    <a:p>
                      <a:pPr marL="68580">
                        <a:lnSpc>
                          <a:spcPts val="2075"/>
                        </a:lnSpc>
                      </a:pPr>
                      <a:r>
                        <a:rPr sz="2400" spc="-5" dirty="0">
                          <a:solidFill>
                            <a:srgbClr val="ACACAC"/>
                          </a:solidFill>
                          <a:latin typeface="Courier New"/>
                          <a:cs typeface="Courier New"/>
                        </a:rPr>
                        <a:t>chai.js</a:t>
                      </a:r>
                      <a:endParaRPr sz="2400" dirty="0">
                        <a:latin typeface="Courier New"/>
                        <a:cs typeface="Courier New"/>
                      </a:endParaRPr>
                    </a:p>
                  </a:txBody>
                  <a:tcPr marL="0" marR="0" marT="0" marB="0">
                    <a:solidFill>
                      <a:srgbClr val="212121"/>
                    </a:solidFill>
                  </a:tcPr>
                </a:tc>
              </a:tr>
              <a:tr h="1021632">
                <a:tc>
                  <a:txBody>
                    <a:bodyPr/>
                    <a:lstStyle/>
                    <a:p>
                      <a:pPr marL="397510" indent="-365760">
                        <a:lnSpc>
                          <a:spcPts val="2075"/>
                        </a:lnSpc>
                        <a:buChar char="●"/>
                        <a:tabLst>
                          <a:tab pos="396875" algn="l"/>
                          <a:tab pos="398145" algn="l"/>
                        </a:tabLst>
                      </a:pPr>
                      <a:r>
                        <a:rPr sz="2400" spc="-5" dirty="0">
                          <a:solidFill>
                            <a:srgbClr val="ACACAC"/>
                          </a:solidFill>
                          <a:latin typeface="Courier New"/>
                          <a:cs typeface="Courier New"/>
                        </a:rPr>
                        <a:t>Stubbing/Mocking</a:t>
                      </a:r>
                      <a:r>
                        <a:rPr sz="2400" spc="-45" dirty="0">
                          <a:solidFill>
                            <a:srgbClr val="ACACAC"/>
                          </a:solidFill>
                          <a:latin typeface="Courier New"/>
                          <a:cs typeface="Courier New"/>
                        </a:rPr>
                        <a:t> </a:t>
                      </a:r>
                      <a:r>
                        <a:rPr sz="2400" spc="-5" dirty="0">
                          <a:solidFill>
                            <a:srgbClr val="ACACAC"/>
                          </a:solidFill>
                          <a:latin typeface="Courier New"/>
                          <a:cs typeface="Courier New"/>
                        </a:rPr>
                        <a:t>tools</a:t>
                      </a:r>
                      <a:endParaRPr sz="2400" dirty="0">
                        <a:latin typeface="Courier New"/>
                        <a:cs typeface="Courier New"/>
                      </a:endParaRPr>
                    </a:p>
                  </a:txBody>
                  <a:tcPr marL="0" marR="0" marT="0" marB="0">
                    <a:solidFill>
                      <a:srgbClr val="212121"/>
                    </a:solidFill>
                  </a:tcPr>
                </a:tc>
                <a:tc>
                  <a:txBody>
                    <a:bodyPr/>
                    <a:lstStyle/>
                    <a:p>
                      <a:pPr marR="60325" algn="r">
                        <a:lnSpc>
                          <a:spcPts val="2075"/>
                        </a:lnSpc>
                      </a:pPr>
                      <a:r>
                        <a:rPr sz="2400" spc="-5" dirty="0">
                          <a:solidFill>
                            <a:srgbClr val="ACACAC"/>
                          </a:solidFill>
                          <a:latin typeface="Courier New"/>
                          <a:cs typeface="Courier New"/>
                        </a:rPr>
                        <a:t>-&gt;</a:t>
                      </a:r>
                      <a:endParaRPr sz="2400">
                        <a:latin typeface="Courier New"/>
                        <a:cs typeface="Courier New"/>
                      </a:endParaRPr>
                    </a:p>
                  </a:txBody>
                  <a:tcPr marL="0" marR="0" marT="0" marB="0">
                    <a:solidFill>
                      <a:srgbClr val="212121"/>
                    </a:solidFill>
                  </a:tcPr>
                </a:tc>
                <a:tc>
                  <a:txBody>
                    <a:bodyPr/>
                    <a:lstStyle/>
                    <a:p>
                      <a:pPr marL="68580">
                        <a:lnSpc>
                          <a:spcPts val="2075"/>
                        </a:lnSpc>
                      </a:pPr>
                      <a:r>
                        <a:rPr sz="2400" spc="-5" dirty="0">
                          <a:solidFill>
                            <a:srgbClr val="ACACAC"/>
                          </a:solidFill>
                          <a:latin typeface="Courier New"/>
                          <a:cs typeface="Courier New"/>
                        </a:rPr>
                        <a:t>sinon.js</a:t>
                      </a:r>
                      <a:endParaRPr sz="2400" dirty="0">
                        <a:latin typeface="Courier New"/>
                        <a:cs typeface="Courier New"/>
                      </a:endParaRPr>
                    </a:p>
                  </a:txBody>
                  <a:tcPr marL="0" marR="0" marT="0" marB="0">
                    <a:solidFill>
                      <a:srgbClr val="212121"/>
                    </a:solidFill>
                  </a:tcPr>
                </a:tc>
              </a:tr>
            </a:tbl>
          </a:graphicData>
        </a:graphic>
      </p:graphicFrame>
    </p:spTree>
    <p:extLst>
      <p:ext uri="{BB962C8B-B14F-4D97-AF65-F5344CB8AC3E}">
        <p14:creationId xmlns:p14="http://schemas.microsoft.com/office/powerpoint/2010/main" val="1428696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5" y="626078"/>
            <a:ext cx="6292427" cy="694207"/>
          </a:xfrm>
          <a:prstGeom prst="rect">
            <a:avLst/>
          </a:prstGeom>
        </p:spPr>
        <p:txBody>
          <a:bodyPr vert="horz" wrap="square" lIns="0" tIns="16933" rIns="0" bIns="0" rtlCol="0" anchor="ctr">
            <a:spAutoFit/>
          </a:bodyPr>
          <a:lstStyle/>
          <a:p>
            <a:pPr marL="16933">
              <a:lnSpc>
                <a:spcPct val="100000"/>
              </a:lnSpc>
              <a:spcBef>
                <a:spcPts val="133"/>
              </a:spcBef>
            </a:pPr>
            <a:r>
              <a:rPr spc="-7" dirty="0"/>
              <a:t>Anatomy of </a:t>
            </a:r>
            <a:r>
              <a:rPr dirty="0"/>
              <a:t>a </a:t>
            </a:r>
            <a:r>
              <a:rPr spc="-7" dirty="0"/>
              <a:t>unit</a:t>
            </a:r>
            <a:r>
              <a:rPr spc="-127" dirty="0"/>
              <a:t> </a:t>
            </a:r>
            <a:r>
              <a:rPr spc="-7" dirty="0"/>
              <a:t>test</a:t>
            </a:r>
          </a:p>
        </p:txBody>
      </p:sp>
      <p:sp>
        <p:nvSpPr>
          <p:cNvPr id="3" name="object 3"/>
          <p:cNvSpPr/>
          <p:nvPr/>
        </p:nvSpPr>
        <p:spPr>
          <a:xfrm>
            <a:off x="1065131" y="2617795"/>
            <a:ext cx="2330027" cy="1623060"/>
          </a:xfrm>
          <a:custGeom>
            <a:avLst/>
            <a:gdLst/>
            <a:ahLst/>
            <a:cxnLst/>
            <a:rect l="l" t="t" r="r" b="b"/>
            <a:pathLst>
              <a:path w="1747520" h="1217295">
                <a:moveTo>
                  <a:pt x="1138497" y="1216797"/>
                </a:moveTo>
                <a:lnTo>
                  <a:pt x="1138497" y="912598"/>
                </a:lnTo>
                <a:lnTo>
                  <a:pt x="0" y="912598"/>
                </a:lnTo>
                <a:lnTo>
                  <a:pt x="0" y="304199"/>
                </a:lnTo>
                <a:lnTo>
                  <a:pt x="1138497" y="304199"/>
                </a:lnTo>
                <a:lnTo>
                  <a:pt x="1138497" y="0"/>
                </a:lnTo>
                <a:lnTo>
                  <a:pt x="1746896" y="608398"/>
                </a:lnTo>
                <a:lnTo>
                  <a:pt x="1138497" y="1216797"/>
                </a:lnTo>
                <a:close/>
              </a:path>
            </a:pathLst>
          </a:custGeom>
          <a:solidFill>
            <a:srgbClr val="ACACAC"/>
          </a:solidFill>
        </p:spPr>
        <p:txBody>
          <a:bodyPr wrap="square" lIns="0" tIns="0" rIns="0" bIns="0" rtlCol="0"/>
          <a:lstStyle/>
          <a:p>
            <a:endParaRPr sz="2400"/>
          </a:p>
        </p:txBody>
      </p:sp>
      <p:sp>
        <p:nvSpPr>
          <p:cNvPr id="4" name="object 4"/>
          <p:cNvSpPr/>
          <p:nvPr/>
        </p:nvSpPr>
        <p:spPr>
          <a:xfrm>
            <a:off x="1065131" y="2617795"/>
            <a:ext cx="2330027" cy="1623060"/>
          </a:xfrm>
          <a:custGeom>
            <a:avLst/>
            <a:gdLst/>
            <a:ahLst/>
            <a:cxnLst/>
            <a:rect l="l" t="t" r="r" b="b"/>
            <a:pathLst>
              <a:path w="1747520" h="1217295">
                <a:moveTo>
                  <a:pt x="0" y="304199"/>
                </a:moveTo>
                <a:lnTo>
                  <a:pt x="1138497" y="304199"/>
                </a:lnTo>
                <a:lnTo>
                  <a:pt x="1138497" y="0"/>
                </a:lnTo>
                <a:lnTo>
                  <a:pt x="1746896" y="608398"/>
                </a:lnTo>
                <a:lnTo>
                  <a:pt x="1138497" y="1216797"/>
                </a:lnTo>
                <a:lnTo>
                  <a:pt x="1138497" y="912598"/>
                </a:lnTo>
                <a:lnTo>
                  <a:pt x="0" y="912598"/>
                </a:lnTo>
                <a:lnTo>
                  <a:pt x="0" y="304199"/>
                </a:lnTo>
                <a:close/>
              </a:path>
            </a:pathLst>
          </a:custGeom>
          <a:ln w="9524">
            <a:solidFill>
              <a:srgbClr val="2F2F2F"/>
            </a:solidFill>
          </a:ln>
        </p:spPr>
        <p:txBody>
          <a:bodyPr wrap="square" lIns="0" tIns="0" rIns="0" bIns="0" rtlCol="0"/>
          <a:lstStyle/>
          <a:p>
            <a:endParaRPr sz="2400"/>
          </a:p>
        </p:txBody>
      </p:sp>
      <p:sp>
        <p:nvSpPr>
          <p:cNvPr id="5" name="object 5"/>
          <p:cNvSpPr txBox="1"/>
          <p:nvPr/>
        </p:nvSpPr>
        <p:spPr>
          <a:xfrm>
            <a:off x="1647987" y="3262877"/>
            <a:ext cx="745067" cy="304421"/>
          </a:xfrm>
          <a:prstGeom prst="rect">
            <a:avLst/>
          </a:prstGeom>
        </p:spPr>
        <p:txBody>
          <a:bodyPr vert="horz" wrap="square" lIns="0" tIns="16933" rIns="0" bIns="0" rtlCol="0">
            <a:spAutoFit/>
          </a:bodyPr>
          <a:lstStyle/>
          <a:p>
            <a:pPr marL="16933">
              <a:spcBef>
                <a:spcPts val="133"/>
              </a:spcBef>
            </a:pPr>
            <a:r>
              <a:rPr sz="1867" spc="-7" dirty="0">
                <a:latin typeface="Courier New"/>
                <a:cs typeface="Courier New"/>
              </a:rPr>
              <a:t>setup</a:t>
            </a:r>
            <a:endParaRPr sz="1867">
              <a:latin typeface="Courier New"/>
              <a:cs typeface="Courier New"/>
            </a:endParaRPr>
          </a:p>
        </p:txBody>
      </p:sp>
      <p:sp>
        <p:nvSpPr>
          <p:cNvPr id="6" name="object 6"/>
          <p:cNvSpPr/>
          <p:nvPr/>
        </p:nvSpPr>
        <p:spPr>
          <a:xfrm>
            <a:off x="4582824" y="2617795"/>
            <a:ext cx="2330027" cy="1623060"/>
          </a:xfrm>
          <a:custGeom>
            <a:avLst/>
            <a:gdLst/>
            <a:ahLst/>
            <a:cxnLst/>
            <a:rect l="l" t="t" r="r" b="b"/>
            <a:pathLst>
              <a:path w="1747520" h="1217295">
                <a:moveTo>
                  <a:pt x="1138497" y="1216797"/>
                </a:moveTo>
                <a:lnTo>
                  <a:pt x="1138497" y="912598"/>
                </a:lnTo>
                <a:lnTo>
                  <a:pt x="0" y="912598"/>
                </a:lnTo>
                <a:lnTo>
                  <a:pt x="0" y="304199"/>
                </a:lnTo>
                <a:lnTo>
                  <a:pt x="1138497" y="304199"/>
                </a:lnTo>
                <a:lnTo>
                  <a:pt x="1138497" y="0"/>
                </a:lnTo>
                <a:lnTo>
                  <a:pt x="1746896" y="608398"/>
                </a:lnTo>
                <a:lnTo>
                  <a:pt x="1138497" y="1216797"/>
                </a:lnTo>
                <a:close/>
              </a:path>
            </a:pathLst>
          </a:custGeom>
          <a:solidFill>
            <a:srgbClr val="ACACAC"/>
          </a:solidFill>
        </p:spPr>
        <p:txBody>
          <a:bodyPr wrap="square" lIns="0" tIns="0" rIns="0" bIns="0" rtlCol="0"/>
          <a:lstStyle/>
          <a:p>
            <a:endParaRPr sz="2400"/>
          </a:p>
        </p:txBody>
      </p:sp>
      <p:sp>
        <p:nvSpPr>
          <p:cNvPr id="7" name="object 7"/>
          <p:cNvSpPr/>
          <p:nvPr/>
        </p:nvSpPr>
        <p:spPr>
          <a:xfrm>
            <a:off x="4582824" y="2617795"/>
            <a:ext cx="2330027" cy="1623060"/>
          </a:xfrm>
          <a:custGeom>
            <a:avLst/>
            <a:gdLst/>
            <a:ahLst/>
            <a:cxnLst/>
            <a:rect l="l" t="t" r="r" b="b"/>
            <a:pathLst>
              <a:path w="1747520" h="1217295">
                <a:moveTo>
                  <a:pt x="0" y="304199"/>
                </a:moveTo>
                <a:lnTo>
                  <a:pt x="1138497" y="304199"/>
                </a:lnTo>
                <a:lnTo>
                  <a:pt x="1138497" y="0"/>
                </a:lnTo>
                <a:lnTo>
                  <a:pt x="1746896" y="608398"/>
                </a:lnTo>
                <a:lnTo>
                  <a:pt x="1138497" y="1216797"/>
                </a:lnTo>
                <a:lnTo>
                  <a:pt x="1138497" y="912598"/>
                </a:lnTo>
                <a:lnTo>
                  <a:pt x="0" y="912598"/>
                </a:lnTo>
                <a:lnTo>
                  <a:pt x="0" y="304199"/>
                </a:lnTo>
                <a:close/>
              </a:path>
            </a:pathLst>
          </a:custGeom>
          <a:ln w="9524">
            <a:solidFill>
              <a:srgbClr val="2F2F2F"/>
            </a:solidFill>
          </a:ln>
        </p:spPr>
        <p:txBody>
          <a:bodyPr wrap="square" lIns="0" tIns="0" rIns="0" bIns="0" rtlCol="0"/>
          <a:lstStyle/>
          <a:p>
            <a:endParaRPr sz="2400"/>
          </a:p>
        </p:txBody>
      </p:sp>
      <p:sp>
        <p:nvSpPr>
          <p:cNvPr id="8" name="object 8"/>
          <p:cNvSpPr txBox="1"/>
          <p:nvPr/>
        </p:nvSpPr>
        <p:spPr>
          <a:xfrm>
            <a:off x="5093279" y="3262877"/>
            <a:ext cx="887307" cy="304421"/>
          </a:xfrm>
          <a:prstGeom prst="rect">
            <a:avLst/>
          </a:prstGeom>
        </p:spPr>
        <p:txBody>
          <a:bodyPr vert="horz" wrap="square" lIns="0" tIns="16933" rIns="0" bIns="0" rtlCol="0">
            <a:spAutoFit/>
          </a:bodyPr>
          <a:lstStyle/>
          <a:p>
            <a:pPr marL="16933">
              <a:spcBef>
                <a:spcPts val="133"/>
              </a:spcBef>
            </a:pPr>
            <a:r>
              <a:rPr sz="1867" spc="-7" dirty="0">
                <a:latin typeface="Courier New"/>
                <a:cs typeface="Courier New"/>
              </a:rPr>
              <a:t>assert</a:t>
            </a:r>
            <a:endParaRPr sz="1867">
              <a:latin typeface="Courier New"/>
              <a:cs typeface="Courier New"/>
            </a:endParaRPr>
          </a:p>
        </p:txBody>
      </p:sp>
      <p:sp>
        <p:nvSpPr>
          <p:cNvPr id="9" name="object 9"/>
          <p:cNvSpPr/>
          <p:nvPr/>
        </p:nvSpPr>
        <p:spPr>
          <a:xfrm>
            <a:off x="7841751" y="2617795"/>
            <a:ext cx="2330027" cy="1623060"/>
          </a:xfrm>
          <a:custGeom>
            <a:avLst/>
            <a:gdLst/>
            <a:ahLst/>
            <a:cxnLst/>
            <a:rect l="l" t="t" r="r" b="b"/>
            <a:pathLst>
              <a:path w="1747520" h="1217295">
                <a:moveTo>
                  <a:pt x="1138497" y="1216797"/>
                </a:moveTo>
                <a:lnTo>
                  <a:pt x="1138497" y="912598"/>
                </a:lnTo>
                <a:lnTo>
                  <a:pt x="0" y="912598"/>
                </a:lnTo>
                <a:lnTo>
                  <a:pt x="0" y="304199"/>
                </a:lnTo>
                <a:lnTo>
                  <a:pt x="1138497" y="304199"/>
                </a:lnTo>
                <a:lnTo>
                  <a:pt x="1138497" y="0"/>
                </a:lnTo>
                <a:lnTo>
                  <a:pt x="1746896" y="608398"/>
                </a:lnTo>
                <a:lnTo>
                  <a:pt x="1138497" y="1216797"/>
                </a:lnTo>
                <a:close/>
              </a:path>
            </a:pathLst>
          </a:custGeom>
          <a:solidFill>
            <a:srgbClr val="ACACAC"/>
          </a:solidFill>
        </p:spPr>
        <p:txBody>
          <a:bodyPr wrap="square" lIns="0" tIns="0" rIns="0" bIns="0" rtlCol="0"/>
          <a:lstStyle/>
          <a:p>
            <a:endParaRPr sz="2400"/>
          </a:p>
        </p:txBody>
      </p:sp>
      <p:sp>
        <p:nvSpPr>
          <p:cNvPr id="10" name="object 10"/>
          <p:cNvSpPr/>
          <p:nvPr/>
        </p:nvSpPr>
        <p:spPr>
          <a:xfrm>
            <a:off x="7841751" y="2617795"/>
            <a:ext cx="2330027" cy="1623060"/>
          </a:xfrm>
          <a:custGeom>
            <a:avLst/>
            <a:gdLst/>
            <a:ahLst/>
            <a:cxnLst/>
            <a:rect l="l" t="t" r="r" b="b"/>
            <a:pathLst>
              <a:path w="1747520" h="1217295">
                <a:moveTo>
                  <a:pt x="0" y="304199"/>
                </a:moveTo>
                <a:lnTo>
                  <a:pt x="1138497" y="304199"/>
                </a:lnTo>
                <a:lnTo>
                  <a:pt x="1138497" y="0"/>
                </a:lnTo>
                <a:lnTo>
                  <a:pt x="1746896" y="608398"/>
                </a:lnTo>
                <a:lnTo>
                  <a:pt x="1138497" y="1216797"/>
                </a:lnTo>
                <a:lnTo>
                  <a:pt x="1138497" y="912598"/>
                </a:lnTo>
                <a:lnTo>
                  <a:pt x="0" y="912598"/>
                </a:lnTo>
                <a:lnTo>
                  <a:pt x="0" y="304199"/>
                </a:lnTo>
                <a:close/>
              </a:path>
            </a:pathLst>
          </a:custGeom>
          <a:ln w="9524">
            <a:solidFill>
              <a:srgbClr val="2F2F2F"/>
            </a:solidFill>
          </a:ln>
        </p:spPr>
        <p:txBody>
          <a:bodyPr wrap="square" lIns="0" tIns="0" rIns="0" bIns="0" rtlCol="0"/>
          <a:lstStyle/>
          <a:p>
            <a:endParaRPr sz="2400"/>
          </a:p>
        </p:txBody>
      </p:sp>
      <p:sp>
        <p:nvSpPr>
          <p:cNvPr id="11" name="object 11"/>
          <p:cNvSpPr txBox="1"/>
          <p:nvPr/>
        </p:nvSpPr>
        <p:spPr>
          <a:xfrm>
            <a:off x="8279804" y="3262877"/>
            <a:ext cx="1029547" cy="304421"/>
          </a:xfrm>
          <a:prstGeom prst="rect">
            <a:avLst/>
          </a:prstGeom>
        </p:spPr>
        <p:txBody>
          <a:bodyPr vert="horz" wrap="square" lIns="0" tIns="16933" rIns="0" bIns="0" rtlCol="0">
            <a:spAutoFit/>
          </a:bodyPr>
          <a:lstStyle/>
          <a:p>
            <a:pPr marL="16933">
              <a:spcBef>
                <a:spcPts val="133"/>
              </a:spcBef>
            </a:pPr>
            <a:r>
              <a:rPr sz="1867" spc="-7" dirty="0">
                <a:latin typeface="Courier New"/>
                <a:cs typeface="Courier New"/>
              </a:rPr>
              <a:t>cleanup</a:t>
            </a:r>
            <a:endParaRPr sz="1867">
              <a:latin typeface="Courier New"/>
              <a:cs typeface="Courier New"/>
            </a:endParaRPr>
          </a:p>
        </p:txBody>
      </p:sp>
    </p:spTree>
    <p:extLst>
      <p:ext uri="{BB962C8B-B14F-4D97-AF65-F5344CB8AC3E}">
        <p14:creationId xmlns:p14="http://schemas.microsoft.com/office/powerpoint/2010/main" val="1090410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5" y="626078"/>
            <a:ext cx="2309707" cy="694207"/>
          </a:xfrm>
          <a:prstGeom prst="rect">
            <a:avLst/>
          </a:prstGeom>
        </p:spPr>
        <p:txBody>
          <a:bodyPr vert="horz" wrap="square" lIns="0" tIns="16933" rIns="0" bIns="0" rtlCol="0" anchor="ctr">
            <a:spAutoFit/>
          </a:bodyPr>
          <a:lstStyle/>
          <a:p>
            <a:pPr marL="16933">
              <a:lnSpc>
                <a:spcPct val="100000"/>
              </a:lnSpc>
              <a:spcBef>
                <a:spcPts val="133"/>
              </a:spcBef>
            </a:pPr>
            <a:r>
              <a:rPr spc="-7" dirty="0"/>
              <a:t>Mocha.js</a:t>
            </a:r>
          </a:p>
        </p:txBody>
      </p:sp>
      <p:sp>
        <p:nvSpPr>
          <p:cNvPr id="3" name="object 3"/>
          <p:cNvSpPr/>
          <p:nvPr/>
        </p:nvSpPr>
        <p:spPr>
          <a:xfrm>
            <a:off x="1065131" y="2617795"/>
            <a:ext cx="2330027" cy="1623060"/>
          </a:xfrm>
          <a:custGeom>
            <a:avLst/>
            <a:gdLst/>
            <a:ahLst/>
            <a:cxnLst/>
            <a:rect l="l" t="t" r="r" b="b"/>
            <a:pathLst>
              <a:path w="1747520" h="1217295">
                <a:moveTo>
                  <a:pt x="1138497" y="1216797"/>
                </a:moveTo>
                <a:lnTo>
                  <a:pt x="1138497" y="912598"/>
                </a:lnTo>
                <a:lnTo>
                  <a:pt x="0" y="912598"/>
                </a:lnTo>
                <a:lnTo>
                  <a:pt x="0" y="304199"/>
                </a:lnTo>
                <a:lnTo>
                  <a:pt x="1138497" y="304199"/>
                </a:lnTo>
                <a:lnTo>
                  <a:pt x="1138497" y="0"/>
                </a:lnTo>
                <a:lnTo>
                  <a:pt x="1746896" y="608398"/>
                </a:lnTo>
                <a:lnTo>
                  <a:pt x="1138497" y="1216797"/>
                </a:lnTo>
                <a:close/>
              </a:path>
            </a:pathLst>
          </a:custGeom>
          <a:solidFill>
            <a:srgbClr val="ACACAC"/>
          </a:solidFill>
        </p:spPr>
        <p:txBody>
          <a:bodyPr wrap="square" lIns="0" tIns="0" rIns="0" bIns="0" rtlCol="0"/>
          <a:lstStyle/>
          <a:p>
            <a:endParaRPr sz="2400"/>
          </a:p>
        </p:txBody>
      </p:sp>
      <p:sp>
        <p:nvSpPr>
          <p:cNvPr id="4" name="object 4"/>
          <p:cNvSpPr/>
          <p:nvPr/>
        </p:nvSpPr>
        <p:spPr>
          <a:xfrm>
            <a:off x="1065131" y="2617795"/>
            <a:ext cx="2330027" cy="1623060"/>
          </a:xfrm>
          <a:custGeom>
            <a:avLst/>
            <a:gdLst/>
            <a:ahLst/>
            <a:cxnLst/>
            <a:rect l="l" t="t" r="r" b="b"/>
            <a:pathLst>
              <a:path w="1747520" h="1217295">
                <a:moveTo>
                  <a:pt x="0" y="304199"/>
                </a:moveTo>
                <a:lnTo>
                  <a:pt x="1138497" y="304199"/>
                </a:lnTo>
                <a:lnTo>
                  <a:pt x="1138497" y="0"/>
                </a:lnTo>
                <a:lnTo>
                  <a:pt x="1746896" y="608398"/>
                </a:lnTo>
                <a:lnTo>
                  <a:pt x="1138497" y="1216797"/>
                </a:lnTo>
                <a:lnTo>
                  <a:pt x="1138497" y="912598"/>
                </a:lnTo>
                <a:lnTo>
                  <a:pt x="0" y="912598"/>
                </a:lnTo>
                <a:lnTo>
                  <a:pt x="0" y="304199"/>
                </a:lnTo>
                <a:close/>
              </a:path>
            </a:pathLst>
          </a:custGeom>
          <a:ln w="9524">
            <a:solidFill>
              <a:srgbClr val="2F2F2F"/>
            </a:solidFill>
          </a:ln>
        </p:spPr>
        <p:txBody>
          <a:bodyPr wrap="square" lIns="0" tIns="0" rIns="0" bIns="0" rtlCol="0"/>
          <a:lstStyle/>
          <a:p>
            <a:endParaRPr sz="2400"/>
          </a:p>
        </p:txBody>
      </p:sp>
      <p:sp>
        <p:nvSpPr>
          <p:cNvPr id="5" name="object 5"/>
          <p:cNvSpPr txBox="1"/>
          <p:nvPr/>
        </p:nvSpPr>
        <p:spPr>
          <a:xfrm>
            <a:off x="1647987" y="3262877"/>
            <a:ext cx="745067" cy="304421"/>
          </a:xfrm>
          <a:prstGeom prst="rect">
            <a:avLst/>
          </a:prstGeom>
        </p:spPr>
        <p:txBody>
          <a:bodyPr vert="horz" wrap="square" lIns="0" tIns="16933" rIns="0" bIns="0" rtlCol="0">
            <a:spAutoFit/>
          </a:bodyPr>
          <a:lstStyle/>
          <a:p>
            <a:pPr marL="16933">
              <a:spcBef>
                <a:spcPts val="133"/>
              </a:spcBef>
            </a:pPr>
            <a:r>
              <a:rPr sz="1867" spc="-7" dirty="0">
                <a:latin typeface="Courier New"/>
                <a:cs typeface="Courier New"/>
              </a:rPr>
              <a:t>setup</a:t>
            </a:r>
            <a:endParaRPr sz="1867">
              <a:latin typeface="Courier New"/>
              <a:cs typeface="Courier New"/>
            </a:endParaRPr>
          </a:p>
        </p:txBody>
      </p:sp>
      <p:sp>
        <p:nvSpPr>
          <p:cNvPr id="6" name="object 6"/>
          <p:cNvSpPr/>
          <p:nvPr/>
        </p:nvSpPr>
        <p:spPr>
          <a:xfrm>
            <a:off x="4582824" y="2617795"/>
            <a:ext cx="2330027" cy="1623060"/>
          </a:xfrm>
          <a:custGeom>
            <a:avLst/>
            <a:gdLst/>
            <a:ahLst/>
            <a:cxnLst/>
            <a:rect l="l" t="t" r="r" b="b"/>
            <a:pathLst>
              <a:path w="1747520" h="1217295">
                <a:moveTo>
                  <a:pt x="1138497" y="1216797"/>
                </a:moveTo>
                <a:lnTo>
                  <a:pt x="1138497" y="912598"/>
                </a:lnTo>
                <a:lnTo>
                  <a:pt x="0" y="912598"/>
                </a:lnTo>
                <a:lnTo>
                  <a:pt x="0" y="304199"/>
                </a:lnTo>
                <a:lnTo>
                  <a:pt x="1138497" y="304199"/>
                </a:lnTo>
                <a:lnTo>
                  <a:pt x="1138497" y="0"/>
                </a:lnTo>
                <a:lnTo>
                  <a:pt x="1746896" y="608398"/>
                </a:lnTo>
                <a:lnTo>
                  <a:pt x="1138497" y="1216797"/>
                </a:lnTo>
                <a:close/>
              </a:path>
            </a:pathLst>
          </a:custGeom>
          <a:solidFill>
            <a:srgbClr val="ACACAC"/>
          </a:solidFill>
        </p:spPr>
        <p:txBody>
          <a:bodyPr wrap="square" lIns="0" tIns="0" rIns="0" bIns="0" rtlCol="0"/>
          <a:lstStyle/>
          <a:p>
            <a:endParaRPr sz="2400"/>
          </a:p>
        </p:txBody>
      </p:sp>
      <p:sp>
        <p:nvSpPr>
          <p:cNvPr id="7" name="object 7"/>
          <p:cNvSpPr/>
          <p:nvPr/>
        </p:nvSpPr>
        <p:spPr>
          <a:xfrm>
            <a:off x="4582824" y="2617795"/>
            <a:ext cx="2330027" cy="1623060"/>
          </a:xfrm>
          <a:custGeom>
            <a:avLst/>
            <a:gdLst/>
            <a:ahLst/>
            <a:cxnLst/>
            <a:rect l="l" t="t" r="r" b="b"/>
            <a:pathLst>
              <a:path w="1747520" h="1217295">
                <a:moveTo>
                  <a:pt x="0" y="304199"/>
                </a:moveTo>
                <a:lnTo>
                  <a:pt x="1138497" y="304199"/>
                </a:lnTo>
                <a:lnTo>
                  <a:pt x="1138497" y="0"/>
                </a:lnTo>
                <a:lnTo>
                  <a:pt x="1746896" y="608398"/>
                </a:lnTo>
                <a:lnTo>
                  <a:pt x="1138497" y="1216797"/>
                </a:lnTo>
                <a:lnTo>
                  <a:pt x="1138497" y="912598"/>
                </a:lnTo>
                <a:lnTo>
                  <a:pt x="0" y="912598"/>
                </a:lnTo>
                <a:lnTo>
                  <a:pt x="0" y="304199"/>
                </a:lnTo>
                <a:close/>
              </a:path>
            </a:pathLst>
          </a:custGeom>
          <a:ln w="9524">
            <a:solidFill>
              <a:srgbClr val="2F2F2F"/>
            </a:solidFill>
          </a:ln>
        </p:spPr>
        <p:txBody>
          <a:bodyPr wrap="square" lIns="0" tIns="0" rIns="0" bIns="0" rtlCol="0"/>
          <a:lstStyle/>
          <a:p>
            <a:endParaRPr sz="2400"/>
          </a:p>
        </p:txBody>
      </p:sp>
      <p:sp>
        <p:nvSpPr>
          <p:cNvPr id="8" name="object 8"/>
          <p:cNvSpPr txBox="1"/>
          <p:nvPr/>
        </p:nvSpPr>
        <p:spPr>
          <a:xfrm>
            <a:off x="5093279" y="3262877"/>
            <a:ext cx="887307" cy="304421"/>
          </a:xfrm>
          <a:prstGeom prst="rect">
            <a:avLst/>
          </a:prstGeom>
        </p:spPr>
        <p:txBody>
          <a:bodyPr vert="horz" wrap="square" lIns="0" tIns="16933" rIns="0" bIns="0" rtlCol="0">
            <a:spAutoFit/>
          </a:bodyPr>
          <a:lstStyle/>
          <a:p>
            <a:pPr marL="16933">
              <a:spcBef>
                <a:spcPts val="133"/>
              </a:spcBef>
            </a:pPr>
            <a:r>
              <a:rPr sz="1867" spc="-7" dirty="0">
                <a:latin typeface="Courier New"/>
                <a:cs typeface="Courier New"/>
              </a:rPr>
              <a:t>assert</a:t>
            </a:r>
            <a:endParaRPr sz="1867">
              <a:latin typeface="Courier New"/>
              <a:cs typeface="Courier New"/>
            </a:endParaRPr>
          </a:p>
        </p:txBody>
      </p:sp>
      <p:sp>
        <p:nvSpPr>
          <p:cNvPr id="9" name="object 9"/>
          <p:cNvSpPr/>
          <p:nvPr/>
        </p:nvSpPr>
        <p:spPr>
          <a:xfrm>
            <a:off x="7841751" y="2617795"/>
            <a:ext cx="2330027" cy="1623060"/>
          </a:xfrm>
          <a:custGeom>
            <a:avLst/>
            <a:gdLst/>
            <a:ahLst/>
            <a:cxnLst/>
            <a:rect l="l" t="t" r="r" b="b"/>
            <a:pathLst>
              <a:path w="1747520" h="1217295">
                <a:moveTo>
                  <a:pt x="1138497" y="1216797"/>
                </a:moveTo>
                <a:lnTo>
                  <a:pt x="1138497" y="912598"/>
                </a:lnTo>
                <a:lnTo>
                  <a:pt x="0" y="912598"/>
                </a:lnTo>
                <a:lnTo>
                  <a:pt x="0" y="304199"/>
                </a:lnTo>
                <a:lnTo>
                  <a:pt x="1138497" y="304199"/>
                </a:lnTo>
                <a:lnTo>
                  <a:pt x="1138497" y="0"/>
                </a:lnTo>
                <a:lnTo>
                  <a:pt x="1746896" y="608398"/>
                </a:lnTo>
                <a:lnTo>
                  <a:pt x="1138497" y="1216797"/>
                </a:lnTo>
                <a:close/>
              </a:path>
            </a:pathLst>
          </a:custGeom>
          <a:solidFill>
            <a:srgbClr val="ACACAC"/>
          </a:solidFill>
        </p:spPr>
        <p:txBody>
          <a:bodyPr wrap="square" lIns="0" tIns="0" rIns="0" bIns="0" rtlCol="0"/>
          <a:lstStyle/>
          <a:p>
            <a:endParaRPr sz="2400"/>
          </a:p>
        </p:txBody>
      </p:sp>
      <p:sp>
        <p:nvSpPr>
          <p:cNvPr id="10" name="object 10"/>
          <p:cNvSpPr/>
          <p:nvPr/>
        </p:nvSpPr>
        <p:spPr>
          <a:xfrm>
            <a:off x="7841751" y="2617795"/>
            <a:ext cx="2330027" cy="1623060"/>
          </a:xfrm>
          <a:custGeom>
            <a:avLst/>
            <a:gdLst/>
            <a:ahLst/>
            <a:cxnLst/>
            <a:rect l="l" t="t" r="r" b="b"/>
            <a:pathLst>
              <a:path w="1747520" h="1217295">
                <a:moveTo>
                  <a:pt x="0" y="304199"/>
                </a:moveTo>
                <a:lnTo>
                  <a:pt x="1138497" y="304199"/>
                </a:lnTo>
                <a:lnTo>
                  <a:pt x="1138497" y="0"/>
                </a:lnTo>
                <a:lnTo>
                  <a:pt x="1746896" y="608398"/>
                </a:lnTo>
                <a:lnTo>
                  <a:pt x="1138497" y="1216797"/>
                </a:lnTo>
                <a:lnTo>
                  <a:pt x="1138497" y="912598"/>
                </a:lnTo>
                <a:lnTo>
                  <a:pt x="0" y="912598"/>
                </a:lnTo>
                <a:lnTo>
                  <a:pt x="0" y="304199"/>
                </a:lnTo>
                <a:close/>
              </a:path>
            </a:pathLst>
          </a:custGeom>
          <a:ln w="9524">
            <a:solidFill>
              <a:srgbClr val="2F2F2F"/>
            </a:solidFill>
          </a:ln>
        </p:spPr>
        <p:txBody>
          <a:bodyPr wrap="square" lIns="0" tIns="0" rIns="0" bIns="0" rtlCol="0"/>
          <a:lstStyle/>
          <a:p>
            <a:endParaRPr sz="2400"/>
          </a:p>
        </p:txBody>
      </p:sp>
      <p:sp>
        <p:nvSpPr>
          <p:cNvPr id="11" name="object 11"/>
          <p:cNvSpPr txBox="1"/>
          <p:nvPr/>
        </p:nvSpPr>
        <p:spPr>
          <a:xfrm>
            <a:off x="8279804" y="3262877"/>
            <a:ext cx="1029547" cy="304421"/>
          </a:xfrm>
          <a:prstGeom prst="rect">
            <a:avLst/>
          </a:prstGeom>
        </p:spPr>
        <p:txBody>
          <a:bodyPr vert="horz" wrap="square" lIns="0" tIns="16933" rIns="0" bIns="0" rtlCol="0">
            <a:spAutoFit/>
          </a:bodyPr>
          <a:lstStyle/>
          <a:p>
            <a:pPr marL="16933">
              <a:spcBef>
                <a:spcPts val="133"/>
              </a:spcBef>
            </a:pPr>
            <a:r>
              <a:rPr sz="1867" spc="-7" dirty="0">
                <a:latin typeface="Courier New"/>
                <a:cs typeface="Courier New"/>
              </a:rPr>
              <a:t>cleanup</a:t>
            </a:r>
            <a:endParaRPr sz="1867">
              <a:latin typeface="Courier New"/>
              <a:cs typeface="Courier New"/>
            </a:endParaRPr>
          </a:p>
        </p:txBody>
      </p:sp>
      <p:sp>
        <p:nvSpPr>
          <p:cNvPr id="12" name="object 12"/>
          <p:cNvSpPr txBox="1"/>
          <p:nvPr/>
        </p:nvSpPr>
        <p:spPr>
          <a:xfrm>
            <a:off x="1162497" y="4384310"/>
            <a:ext cx="1740747" cy="595035"/>
          </a:xfrm>
          <a:prstGeom prst="rect">
            <a:avLst/>
          </a:prstGeom>
        </p:spPr>
        <p:txBody>
          <a:bodyPr vert="horz" wrap="square" lIns="0" tIns="30480" rIns="0" bIns="0" rtlCol="0">
            <a:spAutoFit/>
          </a:bodyPr>
          <a:lstStyle/>
          <a:p>
            <a:pPr marL="16933" marR="6773">
              <a:lnSpc>
                <a:spcPts val="2200"/>
              </a:lnSpc>
              <a:spcBef>
                <a:spcPts val="240"/>
              </a:spcBef>
            </a:pPr>
            <a:r>
              <a:rPr sz="1867" spc="-7" dirty="0">
                <a:solidFill>
                  <a:srgbClr val="C00000"/>
                </a:solidFill>
                <a:latin typeface="Courier New"/>
                <a:cs typeface="Courier New"/>
              </a:rPr>
              <a:t>before()  beforeEach()</a:t>
            </a:r>
            <a:endParaRPr sz="1867">
              <a:solidFill>
                <a:srgbClr val="C00000"/>
              </a:solidFill>
              <a:latin typeface="Courier New"/>
              <a:cs typeface="Courier New"/>
            </a:endParaRPr>
          </a:p>
        </p:txBody>
      </p:sp>
      <p:sp>
        <p:nvSpPr>
          <p:cNvPr id="13" name="object 13"/>
          <p:cNvSpPr txBox="1"/>
          <p:nvPr/>
        </p:nvSpPr>
        <p:spPr>
          <a:xfrm>
            <a:off x="4720016" y="4384310"/>
            <a:ext cx="602827" cy="304421"/>
          </a:xfrm>
          <a:prstGeom prst="rect">
            <a:avLst/>
          </a:prstGeom>
        </p:spPr>
        <p:txBody>
          <a:bodyPr vert="horz" wrap="square" lIns="0" tIns="16933" rIns="0" bIns="0" rtlCol="0">
            <a:spAutoFit/>
          </a:bodyPr>
          <a:lstStyle/>
          <a:p>
            <a:pPr marL="16933">
              <a:spcBef>
                <a:spcPts val="133"/>
              </a:spcBef>
            </a:pPr>
            <a:r>
              <a:rPr sz="1867" spc="-7" dirty="0">
                <a:solidFill>
                  <a:srgbClr val="C00000"/>
                </a:solidFill>
                <a:latin typeface="Courier New"/>
                <a:cs typeface="Courier New"/>
              </a:rPr>
              <a:t>it()</a:t>
            </a:r>
            <a:endParaRPr sz="1867">
              <a:solidFill>
                <a:srgbClr val="C00000"/>
              </a:solidFill>
              <a:latin typeface="Courier New"/>
              <a:cs typeface="Courier New"/>
            </a:endParaRPr>
          </a:p>
        </p:txBody>
      </p:sp>
      <p:sp>
        <p:nvSpPr>
          <p:cNvPr id="14" name="object 14"/>
          <p:cNvSpPr txBox="1"/>
          <p:nvPr/>
        </p:nvSpPr>
        <p:spPr>
          <a:xfrm>
            <a:off x="7889384" y="4384310"/>
            <a:ext cx="1598507" cy="595035"/>
          </a:xfrm>
          <a:prstGeom prst="rect">
            <a:avLst/>
          </a:prstGeom>
        </p:spPr>
        <p:txBody>
          <a:bodyPr vert="horz" wrap="square" lIns="0" tIns="30480" rIns="0" bIns="0" rtlCol="0">
            <a:spAutoFit/>
          </a:bodyPr>
          <a:lstStyle/>
          <a:p>
            <a:pPr marL="16933" marR="6773">
              <a:lnSpc>
                <a:spcPts val="2200"/>
              </a:lnSpc>
              <a:spcBef>
                <a:spcPts val="240"/>
              </a:spcBef>
            </a:pPr>
            <a:r>
              <a:rPr sz="1867" spc="-7" dirty="0">
                <a:solidFill>
                  <a:srgbClr val="C00000"/>
                </a:solidFill>
                <a:latin typeface="Courier New"/>
                <a:cs typeface="Courier New"/>
              </a:rPr>
              <a:t>after()  afterEach()</a:t>
            </a:r>
            <a:endParaRPr sz="1867">
              <a:solidFill>
                <a:srgbClr val="C00000"/>
              </a:solidFill>
              <a:latin typeface="Courier New"/>
              <a:cs typeface="Courier New"/>
            </a:endParaRPr>
          </a:p>
        </p:txBody>
      </p:sp>
    </p:spTree>
    <p:extLst>
      <p:ext uri="{BB962C8B-B14F-4D97-AF65-F5344CB8AC3E}">
        <p14:creationId xmlns:p14="http://schemas.microsoft.com/office/powerpoint/2010/main" val="2043565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5" y="626077"/>
            <a:ext cx="5723467" cy="694207"/>
          </a:xfrm>
          <a:prstGeom prst="rect">
            <a:avLst/>
          </a:prstGeom>
        </p:spPr>
        <p:txBody>
          <a:bodyPr vert="horz" wrap="square" lIns="0" tIns="16933" rIns="0" bIns="0" rtlCol="0" anchor="ctr">
            <a:spAutoFit/>
          </a:bodyPr>
          <a:lstStyle/>
          <a:p>
            <a:pPr marL="16933">
              <a:lnSpc>
                <a:spcPct val="100000"/>
              </a:lnSpc>
              <a:spcBef>
                <a:spcPts val="133"/>
              </a:spcBef>
            </a:pPr>
            <a:r>
              <a:rPr spc="-7" dirty="0"/>
              <a:t>Chai.js </a:t>
            </a:r>
            <a:r>
              <a:rPr dirty="0"/>
              <a:t>-</a:t>
            </a:r>
            <a:r>
              <a:rPr spc="-127" dirty="0"/>
              <a:t> </a:t>
            </a:r>
            <a:r>
              <a:rPr spc="-7" dirty="0"/>
              <a:t>assertions</a:t>
            </a:r>
          </a:p>
        </p:txBody>
      </p:sp>
      <p:sp>
        <p:nvSpPr>
          <p:cNvPr id="3" name="object 3"/>
          <p:cNvSpPr txBox="1"/>
          <p:nvPr/>
        </p:nvSpPr>
        <p:spPr>
          <a:xfrm>
            <a:off x="512965" y="1568469"/>
            <a:ext cx="9238827" cy="3122948"/>
          </a:xfrm>
          <a:prstGeom prst="rect">
            <a:avLst/>
          </a:prstGeom>
        </p:spPr>
        <p:txBody>
          <a:bodyPr vert="horz" wrap="square" lIns="0" tIns="70272" rIns="0" bIns="0" rtlCol="0">
            <a:spAutoFit/>
          </a:bodyPr>
          <a:lstStyle/>
          <a:p>
            <a:pPr marL="626518" indent="-488514">
              <a:spcBef>
                <a:spcPts val="552"/>
              </a:spcBef>
              <a:buChar char="●"/>
              <a:tabLst>
                <a:tab pos="625671" algn="l"/>
                <a:tab pos="626518" algn="l"/>
              </a:tabLst>
            </a:pPr>
            <a:r>
              <a:rPr sz="2400" spc="-7" dirty="0">
                <a:latin typeface="Courier New"/>
                <a:cs typeface="Courier New"/>
              </a:rPr>
              <a:t>expect( </a:t>
            </a:r>
            <a:r>
              <a:rPr sz="2400" i="1" spc="-7" dirty="0">
                <a:latin typeface="Courier New"/>
                <a:cs typeface="Courier New"/>
              </a:rPr>
              <a:t>&lt;this&gt;</a:t>
            </a:r>
            <a:r>
              <a:rPr sz="2400" i="1" spc="-13" dirty="0">
                <a:latin typeface="Courier New"/>
                <a:cs typeface="Courier New"/>
              </a:rPr>
              <a:t> </a:t>
            </a:r>
            <a:r>
              <a:rPr sz="2400" spc="-7" dirty="0">
                <a:latin typeface="Courier New"/>
                <a:cs typeface="Courier New"/>
              </a:rPr>
              <a:t>).to.</a:t>
            </a:r>
            <a:r>
              <a:rPr sz="2400" i="1" spc="-7" dirty="0">
                <a:latin typeface="Courier New"/>
                <a:cs typeface="Courier New"/>
              </a:rPr>
              <a:t>&lt;assertion&gt;</a:t>
            </a:r>
            <a:r>
              <a:rPr sz="2400" spc="-7" dirty="0">
                <a:latin typeface="Courier New"/>
                <a:cs typeface="Courier New"/>
              </a:rPr>
              <a:t>(that)</a:t>
            </a:r>
            <a:endParaRPr sz="2400" dirty="0">
              <a:latin typeface="Courier New"/>
              <a:cs typeface="Courier New"/>
            </a:endParaRPr>
          </a:p>
          <a:p>
            <a:pPr marL="626518" indent="-488514">
              <a:spcBef>
                <a:spcPts val="420"/>
              </a:spcBef>
              <a:buChar char="●"/>
              <a:tabLst>
                <a:tab pos="625671" algn="l"/>
                <a:tab pos="626518" algn="l"/>
              </a:tabLst>
            </a:pPr>
            <a:r>
              <a:rPr sz="2400" spc="-7" dirty="0">
                <a:latin typeface="Courier New"/>
                <a:cs typeface="Courier New"/>
              </a:rPr>
              <a:t>Throws an Error if the assertion is</a:t>
            </a:r>
            <a:r>
              <a:rPr sz="2400" spc="-60" dirty="0">
                <a:latin typeface="Courier New"/>
                <a:cs typeface="Courier New"/>
              </a:rPr>
              <a:t> </a:t>
            </a:r>
            <a:r>
              <a:rPr sz="2400" spc="-7" dirty="0">
                <a:latin typeface="Courier New"/>
                <a:cs typeface="Courier New"/>
              </a:rPr>
              <a:t>false!</a:t>
            </a:r>
            <a:endParaRPr sz="2400" dirty="0">
              <a:latin typeface="Courier New"/>
              <a:cs typeface="Courier New"/>
            </a:endParaRPr>
          </a:p>
          <a:p>
            <a:pPr>
              <a:spcBef>
                <a:spcPts val="67"/>
              </a:spcBef>
              <a:buClr>
                <a:srgbClr val="FFFFFF"/>
              </a:buClr>
              <a:buFont typeface="Courier New"/>
              <a:buChar char="●"/>
            </a:pPr>
            <a:endParaRPr sz="2133" dirty="0">
              <a:latin typeface="Times New Roman"/>
              <a:cs typeface="Times New Roman"/>
            </a:endParaRPr>
          </a:p>
          <a:p>
            <a:pPr marL="16933"/>
            <a:r>
              <a:rPr sz="2400" spc="-7" dirty="0">
                <a:latin typeface="Courier New"/>
                <a:cs typeface="Courier New"/>
              </a:rPr>
              <a:t>Examples:</a:t>
            </a:r>
            <a:endParaRPr sz="2400" dirty="0">
              <a:latin typeface="Courier New"/>
              <a:cs typeface="Courier New"/>
            </a:endParaRPr>
          </a:p>
          <a:p>
            <a:pPr>
              <a:spcBef>
                <a:spcPts val="67"/>
              </a:spcBef>
            </a:pPr>
            <a:endParaRPr sz="2133" dirty="0">
              <a:latin typeface="Times New Roman"/>
              <a:cs typeface="Times New Roman"/>
            </a:endParaRPr>
          </a:p>
          <a:p>
            <a:pPr marL="626518" indent="-488514">
              <a:buChar char="●"/>
              <a:tabLst>
                <a:tab pos="625671" algn="l"/>
                <a:tab pos="626518" algn="l"/>
              </a:tabLst>
            </a:pPr>
            <a:r>
              <a:rPr sz="2400" spc="-7" dirty="0">
                <a:latin typeface="Courier New"/>
                <a:cs typeface="Courier New"/>
              </a:rPr>
              <a:t>expect(user.score).to.be.above(100)</a:t>
            </a:r>
            <a:endParaRPr sz="2400" dirty="0">
              <a:latin typeface="Courier New"/>
              <a:cs typeface="Courier New"/>
            </a:endParaRPr>
          </a:p>
          <a:p>
            <a:pPr marL="626518" indent="-488514">
              <a:spcBef>
                <a:spcPts val="420"/>
              </a:spcBef>
              <a:buChar char="●"/>
              <a:tabLst>
                <a:tab pos="625671" algn="l"/>
                <a:tab pos="626518" algn="l"/>
              </a:tabLst>
            </a:pPr>
            <a:r>
              <a:rPr sz="2400" spc="-7" dirty="0">
                <a:latin typeface="Courier New"/>
                <a:cs typeface="Courier New"/>
              </a:rPr>
              <a:t>expect(installer).to.have.property('publisher')</a:t>
            </a:r>
            <a:endParaRPr sz="2400" dirty="0">
              <a:latin typeface="Courier New"/>
              <a:cs typeface="Courier New"/>
            </a:endParaRPr>
          </a:p>
          <a:p>
            <a:pPr marL="626518" indent="-488514">
              <a:spcBef>
                <a:spcPts val="420"/>
              </a:spcBef>
              <a:buChar char="●"/>
              <a:tabLst>
                <a:tab pos="625671" algn="l"/>
                <a:tab pos="626518" algn="l"/>
              </a:tabLst>
            </a:pPr>
            <a:r>
              <a:rPr sz="2400" spc="-7" dirty="0">
                <a:latin typeface="Courier New"/>
                <a:cs typeface="Courier New"/>
              </a:rPr>
              <a:t>expect(obj).to.eql({a: 1}) // deep</a:t>
            </a:r>
            <a:r>
              <a:rPr sz="2400" spc="-60" dirty="0">
                <a:latin typeface="Courier New"/>
                <a:cs typeface="Courier New"/>
              </a:rPr>
              <a:t> </a:t>
            </a:r>
            <a:r>
              <a:rPr sz="2400" spc="-7" dirty="0">
                <a:latin typeface="Courier New"/>
                <a:cs typeface="Courier New"/>
              </a:rPr>
              <a:t>equality</a:t>
            </a:r>
            <a:endParaRPr sz="2400" dirty="0">
              <a:latin typeface="Courier New"/>
              <a:cs typeface="Courier New"/>
            </a:endParaRPr>
          </a:p>
        </p:txBody>
      </p:sp>
    </p:spTree>
    <p:extLst>
      <p:ext uri="{BB962C8B-B14F-4D97-AF65-F5344CB8AC3E}">
        <p14:creationId xmlns:p14="http://schemas.microsoft.com/office/powerpoint/2010/main" val="1501442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Mocha Sample Code</a:t>
            </a:r>
            <a:endParaRPr lang="en-US" dirty="0"/>
          </a:p>
        </p:txBody>
      </p:sp>
      <p:sp>
        <p:nvSpPr>
          <p:cNvPr id="4" name="Rectangle 3"/>
          <p:cNvSpPr/>
          <p:nvPr/>
        </p:nvSpPr>
        <p:spPr>
          <a:xfrm>
            <a:off x="978877" y="3740055"/>
            <a:ext cx="6096000" cy="2585323"/>
          </a:xfrm>
          <a:prstGeom prst="rect">
            <a:avLst/>
          </a:prstGeom>
        </p:spPr>
        <p:txBody>
          <a:bodyPr>
            <a:spAutoFit/>
          </a:bodyPr>
          <a:lstStyle/>
          <a:p>
            <a:r>
              <a:rPr lang="en-US" b="1" dirty="0" err="1">
                <a:solidFill>
                  <a:srgbClr val="000080"/>
                </a:solidFill>
              </a:rPr>
              <a:t>var</a:t>
            </a:r>
            <a:r>
              <a:rPr lang="en-US" b="1" dirty="0">
                <a:solidFill>
                  <a:srgbClr val="000080"/>
                </a:solidFill>
              </a:rPr>
              <a:t> </a:t>
            </a:r>
            <a:r>
              <a:rPr lang="en-US" dirty="0"/>
              <a:t>assert = require(</a:t>
            </a:r>
            <a:r>
              <a:rPr lang="en-US" b="1" dirty="0">
                <a:solidFill>
                  <a:srgbClr val="008000"/>
                </a:solidFill>
              </a:rPr>
              <a:t>'assert'</a:t>
            </a:r>
            <a:r>
              <a:rPr lang="en-US" dirty="0"/>
              <a:t>);</a:t>
            </a:r>
            <a:br>
              <a:rPr lang="en-US" dirty="0"/>
            </a:br>
            <a:r>
              <a:rPr lang="en-US" dirty="0"/>
              <a:t>describe(</a:t>
            </a:r>
            <a:r>
              <a:rPr lang="en-US" b="1" dirty="0">
                <a:solidFill>
                  <a:srgbClr val="008000"/>
                </a:solidFill>
              </a:rPr>
              <a:t>'Array'</a:t>
            </a:r>
            <a:r>
              <a:rPr lang="en-US" dirty="0"/>
              <a:t>, </a:t>
            </a:r>
            <a:r>
              <a:rPr lang="en-US" b="1" dirty="0">
                <a:solidFill>
                  <a:srgbClr val="000080"/>
                </a:solidFill>
              </a:rPr>
              <a:t>function</a:t>
            </a:r>
            <a:r>
              <a:rPr lang="en-US" dirty="0"/>
              <a:t>() {</a:t>
            </a:r>
            <a:br>
              <a:rPr lang="en-US" dirty="0"/>
            </a:br>
            <a:r>
              <a:rPr lang="en-US" dirty="0"/>
              <a:t>  describe(</a:t>
            </a:r>
            <a:r>
              <a:rPr lang="en-US" b="1" dirty="0">
                <a:solidFill>
                  <a:srgbClr val="008000"/>
                </a:solidFill>
              </a:rPr>
              <a:t>'#</a:t>
            </a:r>
            <a:r>
              <a:rPr lang="en-US" b="1" dirty="0" err="1">
                <a:solidFill>
                  <a:srgbClr val="008000"/>
                </a:solidFill>
              </a:rPr>
              <a:t>indexOf</a:t>
            </a:r>
            <a:r>
              <a:rPr lang="en-US" b="1" dirty="0">
                <a:solidFill>
                  <a:srgbClr val="008000"/>
                </a:solidFill>
              </a:rPr>
              <a:t>()'</a:t>
            </a:r>
            <a:r>
              <a:rPr lang="en-US" dirty="0"/>
              <a:t>, </a:t>
            </a:r>
            <a:r>
              <a:rPr lang="en-US" b="1" dirty="0">
                <a:solidFill>
                  <a:srgbClr val="000080"/>
                </a:solidFill>
              </a:rPr>
              <a:t>function</a:t>
            </a:r>
            <a:r>
              <a:rPr lang="en-US" dirty="0"/>
              <a:t>() {</a:t>
            </a:r>
            <a:br>
              <a:rPr lang="en-US" dirty="0"/>
            </a:br>
            <a:r>
              <a:rPr lang="en-US" dirty="0"/>
              <a:t>    it(</a:t>
            </a:r>
            <a:r>
              <a:rPr lang="en-US" b="1" dirty="0">
                <a:solidFill>
                  <a:srgbClr val="008000"/>
                </a:solidFill>
              </a:rPr>
              <a:t>'should return -1 when the value is not present'</a:t>
            </a:r>
            <a:r>
              <a:rPr lang="en-US" dirty="0"/>
              <a:t>, </a:t>
            </a:r>
            <a:r>
              <a:rPr lang="en-US" b="1" dirty="0">
                <a:solidFill>
                  <a:srgbClr val="000080"/>
                </a:solidFill>
              </a:rPr>
              <a:t>function</a:t>
            </a:r>
            <a:r>
              <a:rPr lang="en-US" dirty="0"/>
              <a:t>() {</a:t>
            </a:r>
            <a:br>
              <a:rPr lang="en-US" dirty="0"/>
            </a:br>
            <a:r>
              <a:rPr lang="en-US" dirty="0"/>
              <a:t>      </a:t>
            </a:r>
            <a:r>
              <a:rPr lang="en-US" dirty="0" err="1"/>
              <a:t>assert.equal</a:t>
            </a:r>
            <a:r>
              <a:rPr lang="en-US" dirty="0"/>
              <a:t>(-</a:t>
            </a:r>
            <a:r>
              <a:rPr lang="en-US" dirty="0">
                <a:solidFill>
                  <a:srgbClr val="0000FF"/>
                </a:solidFill>
              </a:rPr>
              <a:t>1</a:t>
            </a:r>
            <a:r>
              <a:rPr lang="en-US" dirty="0"/>
              <a:t>, [</a:t>
            </a:r>
            <a:r>
              <a:rPr lang="en-US" dirty="0">
                <a:solidFill>
                  <a:srgbClr val="0000FF"/>
                </a:solidFill>
              </a:rPr>
              <a:t>1</a:t>
            </a:r>
            <a:r>
              <a:rPr lang="en-US" dirty="0"/>
              <a:t>,</a:t>
            </a:r>
            <a:r>
              <a:rPr lang="en-US" dirty="0">
                <a:solidFill>
                  <a:srgbClr val="0000FF"/>
                </a:solidFill>
              </a:rPr>
              <a:t>2</a:t>
            </a:r>
            <a:r>
              <a:rPr lang="en-US" dirty="0"/>
              <a:t>,</a:t>
            </a:r>
            <a:r>
              <a:rPr lang="en-US" dirty="0">
                <a:solidFill>
                  <a:srgbClr val="0000FF"/>
                </a:solidFill>
              </a:rPr>
              <a:t>3</a:t>
            </a:r>
            <a:r>
              <a:rPr lang="en-US" dirty="0"/>
              <a:t>].</a:t>
            </a:r>
            <a:r>
              <a:rPr lang="en-US" dirty="0" err="1"/>
              <a:t>indexOf</a:t>
            </a:r>
            <a:r>
              <a:rPr lang="en-US" dirty="0"/>
              <a:t>(</a:t>
            </a:r>
            <a:r>
              <a:rPr lang="en-US" dirty="0">
                <a:solidFill>
                  <a:srgbClr val="0000FF"/>
                </a:solidFill>
              </a:rPr>
              <a:t>4</a:t>
            </a:r>
            <a:r>
              <a:rPr lang="en-US" dirty="0"/>
              <a:t>));</a:t>
            </a:r>
            <a:br>
              <a:rPr lang="en-US" dirty="0"/>
            </a:br>
            <a:r>
              <a:rPr lang="en-US" dirty="0"/>
              <a:t>    });</a:t>
            </a:r>
            <a:br>
              <a:rPr lang="en-US" dirty="0"/>
            </a:br>
            <a:r>
              <a:rPr lang="en-US" dirty="0"/>
              <a:t>  });</a:t>
            </a:r>
            <a:br>
              <a:rPr lang="en-US" dirty="0"/>
            </a:br>
            <a:r>
              <a:rPr lang="en-US" dirty="0"/>
              <a:t>});</a:t>
            </a:r>
          </a:p>
        </p:txBody>
      </p:sp>
      <p:sp>
        <p:nvSpPr>
          <p:cNvPr id="5" name="Rectangle 4"/>
          <p:cNvSpPr/>
          <p:nvPr/>
        </p:nvSpPr>
        <p:spPr>
          <a:xfrm>
            <a:off x="838200" y="1792041"/>
            <a:ext cx="6096000" cy="923330"/>
          </a:xfrm>
          <a:prstGeom prst="rect">
            <a:avLst/>
          </a:prstGeom>
        </p:spPr>
        <p:txBody>
          <a:bodyPr>
            <a:spAutoFit/>
          </a:bodyPr>
          <a:lstStyle/>
          <a:p>
            <a:r>
              <a:rPr lang="en-US"/>
              <a:t>$ </a:t>
            </a:r>
            <a:r>
              <a:rPr lang="en-US" dirty="0" err="1"/>
              <a:t>npm</a:t>
            </a:r>
            <a:r>
              <a:rPr lang="en-US" dirty="0"/>
              <a:t> install mocha</a:t>
            </a:r>
            <a:br>
              <a:rPr lang="en-US" dirty="0"/>
            </a:br>
            <a:r>
              <a:rPr lang="en-US" dirty="0"/>
              <a:t>$ </a:t>
            </a:r>
            <a:r>
              <a:rPr lang="en-US" dirty="0" err="1"/>
              <a:t>mkdir</a:t>
            </a:r>
            <a:r>
              <a:rPr lang="en-US" dirty="0"/>
              <a:t> test</a:t>
            </a:r>
            <a:br>
              <a:rPr lang="en-US" dirty="0"/>
            </a:br>
            <a:r>
              <a:rPr lang="en-US" dirty="0"/>
              <a:t>$ $EDITOR test/</a:t>
            </a:r>
            <a:r>
              <a:rPr lang="en-US" dirty="0" err="1"/>
              <a:t>test.js</a:t>
            </a:r>
            <a:r>
              <a:rPr lang="en-US" dirty="0"/>
              <a:t> # or open </a:t>
            </a:r>
            <a:r>
              <a:rPr lang="en-US" b="1" dirty="0">
                <a:solidFill>
                  <a:srgbClr val="000080"/>
                </a:solidFill>
              </a:rPr>
              <a:t>with </a:t>
            </a:r>
            <a:r>
              <a:rPr lang="en-US" dirty="0"/>
              <a:t>your favorite editor</a:t>
            </a:r>
          </a:p>
        </p:txBody>
      </p:sp>
      <p:sp>
        <p:nvSpPr>
          <p:cNvPr id="6" name="TextBox 5"/>
          <p:cNvSpPr txBox="1"/>
          <p:nvPr/>
        </p:nvSpPr>
        <p:spPr>
          <a:xfrm>
            <a:off x="1491175" y="3390314"/>
            <a:ext cx="740844" cy="369332"/>
          </a:xfrm>
          <a:prstGeom prst="rect">
            <a:avLst/>
          </a:prstGeom>
          <a:noFill/>
          <a:ln>
            <a:solidFill>
              <a:schemeClr val="accent1"/>
            </a:solidFill>
          </a:ln>
        </p:spPr>
        <p:txBody>
          <a:bodyPr wrap="none" rtlCol="0">
            <a:spAutoFit/>
          </a:bodyPr>
          <a:lstStyle/>
          <a:p>
            <a:r>
              <a:rPr lang="en-US" dirty="0" err="1" smtClean="0">
                <a:solidFill>
                  <a:schemeClr val="accent6"/>
                </a:solidFill>
              </a:rPr>
              <a:t>test.js</a:t>
            </a:r>
            <a:endParaRPr lang="en-US" dirty="0">
              <a:solidFill>
                <a:schemeClr val="accent6"/>
              </a:solidFill>
            </a:endParaRPr>
          </a:p>
        </p:txBody>
      </p:sp>
    </p:spTree>
    <p:extLst>
      <p:ext uri="{BB962C8B-B14F-4D97-AF65-F5344CB8AC3E}">
        <p14:creationId xmlns:p14="http://schemas.microsoft.com/office/powerpoint/2010/main" val="1332172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2"/>
          <a:stretch>
            <a:fillRect/>
          </a:stretch>
        </p:blipFill>
        <p:spPr>
          <a:xfrm>
            <a:off x="2294304" y="2204049"/>
            <a:ext cx="6337300" cy="2806700"/>
          </a:xfrm>
          <a:prstGeom prst="rect">
            <a:avLst/>
          </a:prstGeom>
        </p:spPr>
      </p:pic>
    </p:spTree>
    <p:extLst>
      <p:ext uri="{BB962C8B-B14F-4D97-AF65-F5344CB8AC3E}">
        <p14:creationId xmlns:p14="http://schemas.microsoft.com/office/powerpoint/2010/main" val="7231193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Chai</a:t>
            </a:r>
            <a:endParaRPr lang="en-US" dirty="0"/>
          </a:p>
        </p:txBody>
      </p:sp>
      <p:sp>
        <p:nvSpPr>
          <p:cNvPr id="5" name="Rectangle 4"/>
          <p:cNvSpPr/>
          <p:nvPr/>
        </p:nvSpPr>
        <p:spPr>
          <a:xfrm>
            <a:off x="304800" y="2488031"/>
            <a:ext cx="3451274" cy="2585323"/>
          </a:xfrm>
          <a:prstGeom prst="rect">
            <a:avLst/>
          </a:prstGeom>
          <a:ln>
            <a:solidFill>
              <a:schemeClr val="accent1"/>
            </a:solidFill>
          </a:ln>
        </p:spPr>
        <p:txBody>
          <a:bodyPr wrap="square">
            <a:spAutoFit/>
          </a:bodyPr>
          <a:lstStyle/>
          <a:p>
            <a:r>
              <a:rPr lang="en-US" b="1" u="sng" dirty="0" smtClean="0"/>
              <a:t>Should</a:t>
            </a:r>
            <a:r>
              <a:rPr lang="en-US" dirty="0"/>
              <a:t/>
            </a:r>
            <a:br>
              <a:rPr lang="en-US" dirty="0"/>
            </a:br>
            <a:r>
              <a:rPr lang="en-US" dirty="0"/>
              <a:t/>
            </a:r>
            <a:br>
              <a:rPr lang="en-US" dirty="0"/>
            </a:br>
            <a:r>
              <a:rPr lang="en-US" dirty="0" err="1"/>
              <a:t>chai.should</a:t>
            </a:r>
            <a:r>
              <a:rPr lang="en-US" dirty="0"/>
              <a:t>();</a:t>
            </a:r>
            <a:br>
              <a:rPr lang="en-US" dirty="0"/>
            </a:br>
            <a:r>
              <a:rPr lang="en-US" dirty="0"/>
              <a:t/>
            </a:r>
            <a:br>
              <a:rPr lang="en-US" dirty="0"/>
            </a:br>
            <a:r>
              <a:rPr lang="en-US" dirty="0" err="1"/>
              <a:t>foo.should.be.a</a:t>
            </a:r>
            <a:r>
              <a:rPr lang="en-US" dirty="0"/>
              <a:t>(</a:t>
            </a:r>
            <a:r>
              <a:rPr lang="en-US" b="1" dirty="0">
                <a:solidFill>
                  <a:srgbClr val="008000"/>
                </a:solidFill>
              </a:rPr>
              <a:t>'string'</a:t>
            </a:r>
            <a:r>
              <a:rPr lang="en-US" dirty="0"/>
              <a:t>);</a:t>
            </a:r>
            <a:br>
              <a:rPr lang="en-US" dirty="0"/>
            </a:br>
            <a:r>
              <a:rPr lang="en-US" dirty="0" err="1"/>
              <a:t>foo.should.equal</a:t>
            </a:r>
            <a:r>
              <a:rPr lang="en-US" dirty="0"/>
              <a:t>(</a:t>
            </a:r>
            <a:r>
              <a:rPr lang="en-US" b="1" dirty="0">
                <a:solidFill>
                  <a:srgbClr val="008000"/>
                </a:solidFill>
              </a:rPr>
              <a:t>'bar'</a:t>
            </a:r>
            <a:r>
              <a:rPr lang="en-US" dirty="0"/>
              <a:t>);</a:t>
            </a:r>
            <a:br>
              <a:rPr lang="en-US" dirty="0"/>
            </a:br>
            <a:r>
              <a:rPr lang="en-US" dirty="0" err="1"/>
              <a:t>foo.should.have.lengthOf</a:t>
            </a:r>
            <a:r>
              <a:rPr lang="en-US" dirty="0"/>
              <a:t>(</a:t>
            </a:r>
            <a:r>
              <a:rPr lang="en-US" dirty="0">
                <a:solidFill>
                  <a:srgbClr val="0000FF"/>
                </a:solidFill>
              </a:rPr>
              <a:t>3</a:t>
            </a:r>
            <a:r>
              <a:rPr lang="en-US" dirty="0"/>
              <a:t>);</a:t>
            </a:r>
            <a:br>
              <a:rPr lang="en-US" dirty="0"/>
            </a:br>
            <a:r>
              <a:rPr lang="en-US" dirty="0" err="1"/>
              <a:t>tea.should.have.property</a:t>
            </a:r>
            <a:r>
              <a:rPr lang="en-US" dirty="0"/>
              <a:t>(</a:t>
            </a:r>
            <a:r>
              <a:rPr lang="en-US" b="1" dirty="0">
                <a:solidFill>
                  <a:srgbClr val="008000"/>
                </a:solidFill>
              </a:rPr>
              <a:t>'flavors'</a:t>
            </a:r>
            <a:r>
              <a:rPr lang="en-US" dirty="0"/>
              <a:t>)</a:t>
            </a:r>
            <a:br>
              <a:rPr lang="en-US" dirty="0"/>
            </a:br>
            <a:r>
              <a:rPr lang="en-US" dirty="0"/>
              <a:t>  .</a:t>
            </a:r>
            <a:r>
              <a:rPr lang="en-US" b="1" dirty="0" err="1">
                <a:solidFill>
                  <a:srgbClr val="000080"/>
                </a:solidFill>
              </a:rPr>
              <a:t>with</a:t>
            </a:r>
            <a:r>
              <a:rPr lang="en-US" dirty="0" err="1"/>
              <a:t>.lengthOf</a:t>
            </a:r>
            <a:r>
              <a:rPr lang="en-US" dirty="0"/>
              <a:t>(</a:t>
            </a:r>
            <a:r>
              <a:rPr lang="en-US" dirty="0">
                <a:solidFill>
                  <a:srgbClr val="0000FF"/>
                </a:solidFill>
              </a:rPr>
              <a:t>3</a:t>
            </a:r>
            <a:r>
              <a:rPr lang="en-US" dirty="0"/>
              <a:t>);</a:t>
            </a:r>
          </a:p>
        </p:txBody>
      </p:sp>
      <p:sp>
        <p:nvSpPr>
          <p:cNvPr id="6" name="Rectangle 5"/>
          <p:cNvSpPr/>
          <p:nvPr/>
        </p:nvSpPr>
        <p:spPr>
          <a:xfrm>
            <a:off x="4032739" y="2488031"/>
            <a:ext cx="3746695" cy="2585323"/>
          </a:xfrm>
          <a:prstGeom prst="rect">
            <a:avLst/>
          </a:prstGeom>
          <a:ln>
            <a:solidFill>
              <a:schemeClr val="accent1"/>
            </a:solidFill>
          </a:ln>
        </p:spPr>
        <p:txBody>
          <a:bodyPr wrap="square">
            <a:spAutoFit/>
          </a:bodyPr>
          <a:lstStyle/>
          <a:p>
            <a:r>
              <a:rPr lang="en-US" b="1" u="sng" dirty="0"/>
              <a:t>Expect</a:t>
            </a:r>
            <a:r>
              <a:rPr lang="en-US" dirty="0"/>
              <a:t/>
            </a:r>
            <a:br>
              <a:rPr lang="en-US" dirty="0"/>
            </a:br>
            <a:r>
              <a:rPr lang="en-US" dirty="0"/>
              <a:t/>
            </a:r>
            <a:br>
              <a:rPr lang="en-US" dirty="0"/>
            </a:br>
            <a:r>
              <a:rPr lang="en-US" b="1" dirty="0" err="1">
                <a:solidFill>
                  <a:srgbClr val="000080"/>
                </a:solidFill>
              </a:rPr>
              <a:t>var</a:t>
            </a:r>
            <a:r>
              <a:rPr lang="en-US" b="1" dirty="0">
                <a:solidFill>
                  <a:srgbClr val="000080"/>
                </a:solidFill>
              </a:rPr>
              <a:t> </a:t>
            </a:r>
            <a:r>
              <a:rPr lang="en-US" dirty="0"/>
              <a:t>expect = </a:t>
            </a:r>
            <a:r>
              <a:rPr lang="en-US" dirty="0" err="1"/>
              <a:t>chai.expect</a:t>
            </a:r>
            <a:r>
              <a:rPr lang="en-US" dirty="0"/>
              <a:t>;</a:t>
            </a:r>
            <a:br>
              <a:rPr lang="en-US" dirty="0"/>
            </a:br>
            <a:r>
              <a:rPr lang="en-US" dirty="0"/>
              <a:t/>
            </a:r>
            <a:br>
              <a:rPr lang="en-US" dirty="0"/>
            </a:br>
            <a:r>
              <a:rPr lang="en-US" dirty="0"/>
              <a:t>expect(foo).</a:t>
            </a:r>
            <a:r>
              <a:rPr lang="en-US" dirty="0" err="1"/>
              <a:t>to.be.a</a:t>
            </a:r>
            <a:r>
              <a:rPr lang="en-US" dirty="0"/>
              <a:t>(</a:t>
            </a:r>
            <a:r>
              <a:rPr lang="en-US" b="1" dirty="0">
                <a:solidFill>
                  <a:srgbClr val="008000"/>
                </a:solidFill>
              </a:rPr>
              <a:t>'string'</a:t>
            </a:r>
            <a:r>
              <a:rPr lang="en-US" dirty="0"/>
              <a:t>);</a:t>
            </a:r>
            <a:br>
              <a:rPr lang="en-US" dirty="0"/>
            </a:br>
            <a:r>
              <a:rPr lang="en-US" dirty="0"/>
              <a:t>expect(foo).</a:t>
            </a:r>
            <a:r>
              <a:rPr lang="en-US" dirty="0" err="1"/>
              <a:t>to.equal</a:t>
            </a:r>
            <a:r>
              <a:rPr lang="en-US" dirty="0"/>
              <a:t>(</a:t>
            </a:r>
            <a:r>
              <a:rPr lang="en-US" b="1" dirty="0">
                <a:solidFill>
                  <a:srgbClr val="008000"/>
                </a:solidFill>
              </a:rPr>
              <a:t>'bar'</a:t>
            </a:r>
            <a:r>
              <a:rPr lang="en-US" dirty="0"/>
              <a:t>);</a:t>
            </a:r>
            <a:br>
              <a:rPr lang="en-US" dirty="0"/>
            </a:br>
            <a:r>
              <a:rPr lang="en-US" dirty="0"/>
              <a:t>expect(foo).</a:t>
            </a:r>
            <a:r>
              <a:rPr lang="en-US" dirty="0" err="1"/>
              <a:t>to.have.lengthOf</a:t>
            </a:r>
            <a:r>
              <a:rPr lang="en-US" dirty="0"/>
              <a:t>(</a:t>
            </a:r>
            <a:r>
              <a:rPr lang="en-US" dirty="0">
                <a:solidFill>
                  <a:srgbClr val="0000FF"/>
                </a:solidFill>
              </a:rPr>
              <a:t>3</a:t>
            </a:r>
            <a:r>
              <a:rPr lang="en-US" dirty="0"/>
              <a:t>);</a:t>
            </a:r>
            <a:br>
              <a:rPr lang="en-US" dirty="0"/>
            </a:br>
            <a:r>
              <a:rPr lang="en-US" dirty="0"/>
              <a:t>expect(tea).</a:t>
            </a:r>
            <a:r>
              <a:rPr lang="en-US" dirty="0" err="1"/>
              <a:t>to.have.property</a:t>
            </a:r>
            <a:r>
              <a:rPr lang="en-US" dirty="0"/>
              <a:t>(</a:t>
            </a:r>
            <a:r>
              <a:rPr lang="en-US" b="1" dirty="0">
                <a:solidFill>
                  <a:srgbClr val="008000"/>
                </a:solidFill>
              </a:rPr>
              <a:t>'flavors'</a:t>
            </a:r>
            <a:r>
              <a:rPr lang="en-US" dirty="0"/>
              <a:t>)</a:t>
            </a:r>
            <a:br>
              <a:rPr lang="en-US" dirty="0"/>
            </a:br>
            <a:r>
              <a:rPr lang="en-US" dirty="0"/>
              <a:t>  .</a:t>
            </a:r>
            <a:r>
              <a:rPr lang="en-US" b="1" dirty="0" err="1">
                <a:solidFill>
                  <a:srgbClr val="000080"/>
                </a:solidFill>
              </a:rPr>
              <a:t>with</a:t>
            </a:r>
            <a:r>
              <a:rPr lang="en-US" dirty="0" err="1"/>
              <a:t>.lengthOf</a:t>
            </a:r>
            <a:r>
              <a:rPr lang="en-US" dirty="0"/>
              <a:t>(</a:t>
            </a:r>
            <a:r>
              <a:rPr lang="en-US" dirty="0">
                <a:solidFill>
                  <a:srgbClr val="0000FF"/>
                </a:solidFill>
              </a:rPr>
              <a:t>3</a:t>
            </a:r>
            <a:r>
              <a:rPr lang="en-US" dirty="0"/>
              <a:t>);</a:t>
            </a:r>
          </a:p>
        </p:txBody>
      </p:sp>
      <p:sp>
        <p:nvSpPr>
          <p:cNvPr id="7" name="Rectangle 6"/>
          <p:cNvSpPr/>
          <p:nvPr/>
        </p:nvSpPr>
        <p:spPr>
          <a:xfrm>
            <a:off x="7957625" y="2514216"/>
            <a:ext cx="3817034" cy="2585323"/>
          </a:xfrm>
          <a:prstGeom prst="rect">
            <a:avLst/>
          </a:prstGeom>
          <a:ln>
            <a:solidFill>
              <a:schemeClr val="accent1"/>
            </a:solidFill>
          </a:ln>
        </p:spPr>
        <p:txBody>
          <a:bodyPr wrap="square">
            <a:spAutoFit/>
          </a:bodyPr>
          <a:lstStyle/>
          <a:p>
            <a:r>
              <a:rPr lang="en-US" b="1" u="sng" dirty="0"/>
              <a:t>Assert</a:t>
            </a:r>
            <a:r>
              <a:rPr lang="en-US" dirty="0"/>
              <a:t/>
            </a:r>
            <a:br>
              <a:rPr lang="en-US" dirty="0"/>
            </a:br>
            <a:r>
              <a:rPr lang="en-US" dirty="0"/>
              <a:t/>
            </a:r>
            <a:br>
              <a:rPr lang="en-US" dirty="0"/>
            </a:br>
            <a:r>
              <a:rPr lang="en-US" b="1" dirty="0" err="1">
                <a:solidFill>
                  <a:srgbClr val="000080"/>
                </a:solidFill>
              </a:rPr>
              <a:t>var</a:t>
            </a:r>
            <a:r>
              <a:rPr lang="en-US" b="1" dirty="0">
                <a:solidFill>
                  <a:srgbClr val="000080"/>
                </a:solidFill>
              </a:rPr>
              <a:t> </a:t>
            </a:r>
            <a:r>
              <a:rPr lang="en-US" dirty="0"/>
              <a:t>assert = </a:t>
            </a:r>
            <a:r>
              <a:rPr lang="en-US" dirty="0" err="1"/>
              <a:t>chai.assert</a:t>
            </a:r>
            <a:r>
              <a:rPr lang="en-US" dirty="0"/>
              <a:t>;</a:t>
            </a:r>
            <a:br>
              <a:rPr lang="en-US" dirty="0"/>
            </a:br>
            <a:r>
              <a:rPr lang="en-US" dirty="0"/>
              <a:t/>
            </a:r>
            <a:br>
              <a:rPr lang="en-US" dirty="0"/>
            </a:br>
            <a:r>
              <a:rPr lang="en-US" dirty="0" err="1"/>
              <a:t>assert.typeOf</a:t>
            </a:r>
            <a:r>
              <a:rPr lang="en-US" dirty="0"/>
              <a:t>(foo, </a:t>
            </a:r>
            <a:r>
              <a:rPr lang="en-US" b="1" dirty="0">
                <a:solidFill>
                  <a:srgbClr val="008000"/>
                </a:solidFill>
              </a:rPr>
              <a:t>'string'</a:t>
            </a:r>
            <a:r>
              <a:rPr lang="en-US" dirty="0"/>
              <a:t>);</a:t>
            </a:r>
            <a:br>
              <a:rPr lang="en-US" dirty="0"/>
            </a:br>
            <a:r>
              <a:rPr lang="en-US" dirty="0" err="1"/>
              <a:t>assert.equal</a:t>
            </a:r>
            <a:r>
              <a:rPr lang="en-US" dirty="0"/>
              <a:t>(foo, </a:t>
            </a:r>
            <a:r>
              <a:rPr lang="en-US" b="1" dirty="0">
                <a:solidFill>
                  <a:srgbClr val="008000"/>
                </a:solidFill>
              </a:rPr>
              <a:t>'bar'</a:t>
            </a:r>
            <a:r>
              <a:rPr lang="en-US" dirty="0"/>
              <a:t>);</a:t>
            </a:r>
            <a:br>
              <a:rPr lang="en-US" dirty="0"/>
            </a:br>
            <a:r>
              <a:rPr lang="en-US" dirty="0" err="1"/>
              <a:t>assert.lengthOf</a:t>
            </a:r>
            <a:r>
              <a:rPr lang="en-US" dirty="0"/>
              <a:t>(foo, </a:t>
            </a:r>
            <a:r>
              <a:rPr lang="en-US" dirty="0">
                <a:solidFill>
                  <a:srgbClr val="0000FF"/>
                </a:solidFill>
              </a:rPr>
              <a:t>3</a:t>
            </a:r>
            <a:r>
              <a:rPr lang="en-US" dirty="0"/>
              <a:t>)</a:t>
            </a:r>
            <a:br>
              <a:rPr lang="en-US" dirty="0"/>
            </a:br>
            <a:r>
              <a:rPr lang="en-US" dirty="0" err="1"/>
              <a:t>assert.property</a:t>
            </a:r>
            <a:r>
              <a:rPr lang="en-US" dirty="0"/>
              <a:t>(tea, </a:t>
            </a:r>
            <a:r>
              <a:rPr lang="en-US" b="1" dirty="0">
                <a:solidFill>
                  <a:srgbClr val="008000"/>
                </a:solidFill>
              </a:rPr>
              <a:t>'flavors'</a:t>
            </a:r>
            <a:r>
              <a:rPr lang="en-US" dirty="0"/>
              <a:t>);</a:t>
            </a:r>
            <a:br>
              <a:rPr lang="en-US" dirty="0"/>
            </a:br>
            <a:r>
              <a:rPr lang="en-US" dirty="0" err="1"/>
              <a:t>assert.lengthOf</a:t>
            </a:r>
            <a:r>
              <a:rPr lang="en-US" dirty="0"/>
              <a:t>(</a:t>
            </a:r>
            <a:r>
              <a:rPr lang="en-US" dirty="0" err="1"/>
              <a:t>tea.flavors</a:t>
            </a:r>
            <a:r>
              <a:rPr lang="en-US" dirty="0"/>
              <a:t>, </a:t>
            </a:r>
            <a:r>
              <a:rPr lang="en-US" dirty="0">
                <a:solidFill>
                  <a:srgbClr val="0000FF"/>
                </a:solidFill>
              </a:rPr>
              <a:t>3</a:t>
            </a:r>
            <a:r>
              <a:rPr lang="en-US" dirty="0"/>
              <a:t>);</a:t>
            </a:r>
          </a:p>
        </p:txBody>
      </p:sp>
    </p:spTree>
    <p:extLst>
      <p:ext uri="{BB962C8B-B14F-4D97-AF65-F5344CB8AC3E}">
        <p14:creationId xmlns:p14="http://schemas.microsoft.com/office/powerpoint/2010/main" val="1110159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Mocha with Chai Sample Code</a:t>
            </a:r>
            <a:endParaRPr lang="en-US" dirty="0"/>
          </a:p>
        </p:txBody>
      </p:sp>
      <p:sp>
        <p:nvSpPr>
          <p:cNvPr id="6" name="TextBox 5"/>
          <p:cNvSpPr txBox="1"/>
          <p:nvPr/>
        </p:nvSpPr>
        <p:spPr>
          <a:xfrm>
            <a:off x="1800664" y="1617281"/>
            <a:ext cx="824778" cy="400110"/>
          </a:xfrm>
          <a:prstGeom prst="rect">
            <a:avLst/>
          </a:prstGeom>
          <a:noFill/>
          <a:ln>
            <a:solidFill>
              <a:schemeClr val="accent1"/>
            </a:solidFill>
          </a:ln>
        </p:spPr>
        <p:txBody>
          <a:bodyPr wrap="none" rtlCol="0">
            <a:spAutoFit/>
          </a:bodyPr>
          <a:lstStyle/>
          <a:p>
            <a:r>
              <a:rPr lang="en-US" sz="2000" b="1" u="sng" dirty="0" err="1" smtClean="0">
                <a:solidFill>
                  <a:schemeClr val="accent6"/>
                </a:solidFill>
              </a:rPr>
              <a:t>test.js</a:t>
            </a:r>
            <a:endParaRPr lang="en-US" sz="2000" b="1" u="sng" dirty="0">
              <a:solidFill>
                <a:schemeClr val="accent6"/>
              </a:solidFill>
            </a:endParaRPr>
          </a:p>
        </p:txBody>
      </p:sp>
      <p:sp>
        <p:nvSpPr>
          <p:cNvPr id="3" name="Rectangle 2"/>
          <p:cNvSpPr/>
          <p:nvPr/>
        </p:nvSpPr>
        <p:spPr>
          <a:xfrm>
            <a:off x="838200" y="2282538"/>
            <a:ext cx="6096000" cy="4524315"/>
          </a:xfrm>
          <a:prstGeom prst="rect">
            <a:avLst/>
          </a:prstGeom>
        </p:spPr>
        <p:txBody>
          <a:bodyPr>
            <a:spAutoFit/>
          </a:bodyPr>
          <a:lstStyle/>
          <a:p>
            <a:r>
              <a:rPr lang="en-US" b="1" dirty="0" err="1">
                <a:solidFill>
                  <a:srgbClr val="000080"/>
                </a:solidFill>
              </a:rPr>
              <a:t>var</a:t>
            </a:r>
            <a:r>
              <a:rPr lang="en-US" b="1" dirty="0">
                <a:solidFill>
                  <a:srgbClr val="000080"/>
                </a:solidFill>
              </a:rPr>
              <a:t> </a:t>
            </a:r>
            <a:r>
              <a:rPr lang="en-US" dirty="0"/>
              <a:t>chai = require(</a:t>
            </a:r>
            <a:r>
              <a:rPr lang="en-US" b="1" dirty="0">
                <a:solidFill>
                  <a:srgbClr val="008000"/>
                </a:solidFill>
              </a:rPr>
              <a:t>'chai'</a:t>
            </a:r>
            <a:r>
              <a:rPr lang="en-US" dirty="0"/>
              <a:t>)</a:t>
            </a:r>
            <a:br>
              <a:rPr lang="en-US" dirty="0"/>
            </a:br>
            <a:r>
              <a:rPr lang="en-US" dirty="0"/>
              <a:t>  , expect = </a:t>
            </a:r>
            <a:r>
              <a:rPr lang="en-US" dirty="0" err="1"/>
              <a:t>chai.expect</a:t>
            </a:r>
            <a:r>
              <a:rPr lang="en-US" dirty="0"/>
              <a:t/>
            </a:r>
            <a:br>
              <a:rPr lang="en-US" dirty="0"/>
            </a:br>
            <a:r>
              <a:rPr lang="en-US" dirty="0"/>
              <a:t>  , should = </a:t>
            </a:r>
            <a:r>
              <a:rPr lang="en-US" dirty="0" err="1"/>
              <a:t>chai.should</a:t>
            </a:r>
            <a:r>
              <a:rPr lang="en-US" dirty="0"/>
              <a:t>()</a:t>
            </a:r>
            <a:br>
              <a:rPr lang="en-US" dirty="0"/>
            </a:br>
            <a:r>
              <a:rPr lang="en-US" dirty="0"/>
              <a:t>  , assert = </a:t>
            </a:r>
            <a:r>
              <a:rPr lang="en-US" dirty="0" err="1"/>
              <a:t>chai.assert</a:t>
            </a:r>
            <a:r>
              <a:rPr lang="en-US" dirty="0"/>
              <a:t>;</a:t>
            </a:r>
            <a:br>
              <a:rPr lang="en-US" dirty="0"/>
            </a:br>
            <a:r>
              <a:rPr lang="en-US" dirty="0"/>
              <a:t/>
            </a:r>
            <a:br>
              <a:rPr lang="en-US" dirty="0"/>
            </a:br>
            <a:r>
              <a:rPr lang="en-US" dirty="0"/>
              <a:t>describe(</a:t>
            </a:r>
            <a:r>
              <a:rPr lang="en-US" b="1" dirty="0">
                <a:solidFill>
                  <a:srgbClr val="008000"/>
                </a:solidFill>
              </a:rPr>
              <a:t>'Array'</a:t>
            </a:r>
            <a:r>
              <a:rPr lang="en-US" dirty="0"/>
              <a:t>, </a:t>
            </a:r>
            <a:r>
              <a:rPr lang="en-US" b="1" dirty="0">
                <a:solidFill>
                  <a:srgbClr val="000080"/>
                </a:solidFill>
              </a:rPr>
              <a:t>function</a:t>
            </a:r>
            <a:r>
              <a:rPr lang="en-US" dirty="0"/>
              <a:t>() {</a:t>
            </a:r>
            <a:br>
              <a:rPr lang="en-US" dirty="0"/>
            </a:br>
            <a:r>
              <a:rPr lang="en-US" dirty="0"/>
              <a:t>  describe(</a:t>
            </a:r>
            <a:r>
              <a:rPr lang="en-US" b="1" dirty="0">
                <a:solidFill>
                  <a:srgbClr val="008000"/>
                </a:solidFill>
              </a:rPr>
              <a:t>'#</a:t>
            </a:r>
            <a:r>
              <a:rPr lang="en-US" b="1" dirty="0" err="1">
                <a:solidFill>
                  <a:srgbClr val="008000"/>
                </a:solidFill>
              </a:rPr>
              <a:t>indexOf</a:t>
            </a:r>
            <a:r>
              <a:rPr lang="en-US" b="1" dirty="0">
                <a:solidFill>
                  <a:srgbClr val="008000"/>
                </a:solidFill>
              </a:rPr>
              <a:t>()'</a:t>
            </a:r>
            <a:r>
              <a:rPr lang="en-US" dirty="0"/>
              <a:t>, </a:t>
            </a:r>
            <a:r>
              <a:rPr lang="en-US" b="1" dirty="0">
                <a:solidFill>
                  <a:srgbClr val="000080"/>
                </a:solidFill>
              </a:rPr>
              <a:t>function</a:t>
            </a:r>
            <a:r>
              <a:rPr lang="en-US" dirty="0"/>
              <a:t>() {</a:t>
            </a:r>
            <a:br>
              <a:rPr lang="en-US" dirty="0"/>
            </a:br>
            <a:r>
              <a:rPr lang="en-US" dirty="0"/>
              <a:t>    it(</a:t>
            </a:r>
            <a:r>
              <a:rPr lang="en-US" b="1" dirty="0">
                <a:solidFill>
                  <a:srgbClr val="008000"/>
                </a:solidFill>
              </a:rPr>
              <a:t>'should return -1 when the value is not present'</a:t>
            </a:r>
            <a:r>
              <a:rPr lang="en-US" dirty="0"/>
              <a:t>, </a:t>
            </a:r>
            <a:r>
              <a:rPr lang="en-US" dirty="0" smtClean="0"/>
              <a:t>                            	</a:t>
            </a:r>
            <a:r>
              <a:rPr lang="en-US" b="1" dirty="0" smtClean="0">
                <a:solidFill>
                  <a:srgbClr val="000080"/>
                </a:solidFill>
              </a:rPr>
              <a:t>function</a:t>
            </a:r>
            <a:r>
              <a:rPr lang="en-US" dirty="0" smtClean="0"/>
              <a:t>() {</a:t>
            </a:r>
            <a:br>
              <a:rPr lang="en-US" dirty="0" smtClean="0"/>
            </a:br>
            <a:r>
              <a:rPr lang="en-US" dirty="0" smtClean="0"/>
              <a:t>	      </a:t>
            </a:r>
            <a:r>
              <a:rPr lang="en-US" b="1" dirty="0" err="1" smtClean="0">
                <a:solidFill>
                  <a:srgbClr val="000080"/>
                </a:solidFill>
              </a:rPr>
              <a:t>var</a:t>
            </a:r>
            <a:r>
              <a:rPr lang="en-US" b="1" dirty="0" smtClean="0">
                <a:solidFill>
                  <a:srgbClr val="000080"/>
                </a:solidFill>
              </a:rPr>
              <a:t> </a:t>
            </a:r>
            <a:r>
              <a:rPr lang="en-US" dirty="0" smtClean="0"/>
              <a:t>a = [</a:t>
            </a:r>
            <a:r>
              <a:rPr lang="en-US" dirty="0" smtClean="0">
                <a:solidFill>
                  <a:srgbClr val="0000FF"/>
                </a:solidFill>
              </a:rPr>
              <a:t>1</a:t>
            </a:r>
            <a:r>
              <a:rPr lang="en-US" dirty="0" smtClean="0"/>
              <a:t>,</a:t>
            </a:r>
            <a:r>
              <a:rPr lang="en-US" dirty="0" smtClean="0">
                <a:solidFill>
                  <a:srgbClr val="0000FF"/>
                </a:solidFill>
              </a:rPr>
              <a:t>2</a:t>
            </a:r>
            <a:r>
              <a:rPr lang="en-US" dirty="0" smtClean="0"/>
              <a:t>,</a:t>
            </a:r>
            <a:r>
              <a:rPr lang="en-US" dirty="0" smtClean="0">
                <a:solidFill>
                  <a:srgbClr val="0000FF"/>
                </a:solidFill>
              </a:rPr>
              <a:t>3</a:t>
            </a:r>
            <a:r>
              <a:rPr lang="en-US" dirty="0" smtClean="0"/>
              <a:t>].</a:t>
            </a:r>
            <a:r>
              <a:rPr lang="en-US" dirty="0" err="1" smtClean="0"/>
              <a:t>indexOf</a:t>
            </a:r>
            <a:r>
              <a:rPr lang="en-US" dirty="0" smtClean="0"/>
              <a:t>(</a:t>
            </a:r>
            <a:r>
              <a:rPr lang="en-US" dirty="0" smtClean="0">
                <a:solidFill>
                  <a:srgbClr val="0000FF"/>
                </a:solidFill>
              </a:rPr>
              <a:t>4</a:t>
            </a:r>
            <a:r>
              <a:rPr lang="en-US" dirty="0" smtClean="0"/>
              <a:t>);</a:t>
            </a:r>
            <a:br>
              <a:rPr lang="en-US" dirty="0" smtClean="0"/>
            </a:br>
            <a:r>
              <a:rPr lang="en-US" dirty="0" smtClean="0"/>
              <a:t>	      </a:t>
            </a:r>
            <a:r>
              <a:rPr lang="en-US" dirty="0" err="1" smtClean="0"/>
              <a:t>a.should.equal</a:t>
            </a:r>
            <a:r>
              <a:rPr lang="en-US" dirty="0" smtClean="0"/>
              <a:t>(-</a:t>
            </a:r>
            <a:r>
              <a:rPr lang="en-US" dirty="0" smtClean="0">
                <a:solidFill>
                  <a:srgbClr val="0000FF"/>
                </a:solidFill>
              </a:rPr>
              <a:t>1</a:t>
            </a:r>
            <a:r>
              <a:rPr lang="en-US" dirty="0" smtClean="0"/>
              <a:t>);</a:t>
            </a:r>
            <a:br>
              <a:rPr lang="en-US" dirty="0" smtClean="0"/>
            </a:br>
            <a:r>
              <a:rPr lang="en-US" dirty="0" smtClean="0"/>
              <a:t>	      expect(a).</a:t>
            </a:r>
            <a:r>
              <a:rPr lang="en-US" dirty="0" err="1" smtClean="0"/>
              <a:t>to.equal</a:t>
            </a:r>
            <a:r>
              <a:rPr lang="en-US" dirty="0" smtClean="0"/>
              <a:t>(-</a:t>
            </a:r>
            <a:r>
              <a:rPr lang="en-US" dirty="0" smtClean="0">
                <a:solidFill>
                  <a:srgbClr val="0000FF"/>
                </a:solidFill>
              </a:rPr>
              <a:t>1</a:t>
            </a:r>
            <a:r>
              <a:rPr lang="en-US" dirty="0" smtClean="0"/>
              <a:t>);</a:t>
            </a:r>
            <a:br>
              <a:rPr lang="en-US" dirty="0" smtClean="0"/>
            </a:br>
            <a:r>
              <a:rPr lang="en-US" dirty="0" smtClean="0"/>
              <a:t>	      </a:t>
            </a:r>
            <a:r>
              <a:rPr lang="en-US" dirty="0" err="1" smtClean="0"/>
              <a:t>assert.equal</a:t>
            </a:r>
            <a:r>
              <a:rPr lang="en-US" dirty="0" smtClean="0"/>
              <a:t>(-</a:t>
            </a:r>
            <a:r>
              <a:rPr lang="en-US" dirty="0" smtClean="0">
                <a:solidFill>
                  <a:srgbClr val="0000FF"/>
                </a:solidFill>
              </a:rPr>
              <a:t>1</a:t>
            </a:r>
            <a:r>
              <a:rPr lang="en-US" dirty="0" smtClean="0"/>
              <a:t>, [</a:t>
            </a:r>
            <a:r>
              <a:rPr lang="en-US" dirty="0" smtClean="0">
                <a:solidFill>
                  <a:srgbClr val="0000FF"/>
                </a:solidFill>
              </a:rPr>
              <a:t>1</a:t>
            </a:r>
            <a:r>
              <a:rPr lang="en-US" dirty="0" smtClean="0"/>
              <a:t>,</a:t>
            </a:r>
            <a:r>
              <a:rPr lang="en-US" dirty="0" smtClean="0">
                <a:solidFill>
                  <a:srgbClr val="0000FF"/>
                </a:solidFill>
              </a:rPr>
              <a:t>2</a:t>
            </a:r>
            <a:r>
              <a:rPr lang="en-US" dirty="0" smtClean="0"/>
              <a:t>,</a:t>
            </a:r>
            <a:r>
              <a:rPr lang="en-US" dirty="0" smtClean="0">
                <a:solidFill>
                  <a:srgbClr val="0000FF"/>
                </a:solidFill>
              </a:rPr>
              <a:t>3</a:t>
            </a:r>
            <a:r>
              <a:rPr lang="en-US" dirty="0" smtClean="0"/>
              <a:t>].</a:t>
            </a:r>
            <a:r>
              <a:rPr lang="en-US" dirty="0" err="1" smtClean="0"/>
              <a:t>indexOf</a:t>
            </a:r>
            <a:r>
              <a:rPr lang="en-US" dirty="0" smtClean="0"/>
              <a:t>(</a:t>
            </a:r>
            <a:r>
              <a:rPr lang="en-US" dirty="0" smtClean="0">
                <a:solidFill>
                  <a:srgbClr val="0000FF"/>
                </a:solidFill>
              </a:rPr>
              <a:t>4</a:t>
            </a:r>
            <a:r>
              <a:rPr lang="en-US" dirty="0" smtClean="0"/>
              <a:t>));</a:t>
            </a:r>
            <a:br>
              <a:rPr lang="en-US" dirty="0" smtClean="0"/>
            </a:br>
            <a:r>
              <a:rPr lang="en-US" dirty="0" smtClean="0"/>
              <a:t>    });</a:t>
            </a:r>
            <a:br>
              <a:rPr lang="en-US" dirty="0" smtClean="0"/>
            </a:br>
            <a:r>
              <a:rPr lang="en-US" dirty="0" smtClean="0"/>
              <a:t>  });</a:t>
            </a:r>
            <a:r>
              <a:rPr lang="en-US" dirty="0"/>
              <a:t/>
            </a:r>
            <a:br>
              <a:rPr lang="en-US" dirty="0"/>
            </a:br>
            <a:r>
              <a:rPr lang="en-US" dirty="0"/>
              <a:t>});</a:t>
            </a:r>
          </a:p>
        </p:txBody>
      </p:sp>
    </p:spTree>
    <p:extLst>
      <p:ext uri="{BB962C8B-B14F-4D97-AF65-F5344CB8AC3E}">
        <p14:creationId xmlns:p14="http://schemas.microsoft.com/office/powerpoint/2010/main" val="984033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6" y="626078"/>
            <a:ext cx="7429500" cy="694207"/>
          </a:xfrm>
          <a:prstGeom prst="rect">
            <a:avLst/>
          </a:prstGeom>
        </p:spPr>
        <p:txBody>
          <a:bodyPr vert="horz" wrap="square" lIns="0" tIns="16933" rIns="0" bIns="0" rtlCol="0" anchor="ctr">
            <a:spAutoFit/>
          </a:bodyPr>
          <a:lstStyle/>
          <a:p>
            <a:pPr marL="16933">
              <a:lnSpc>
                <a:spcPct val="100000"/>
              </a:lnSpc>
              <a:spcBef>
                <a:spcPts val="133"/>
              </a:spcBef>
            </a:pPr>
            <a:r>
              <a:rPr spc="-7" dirty="0"/>
              <a:t>Exercise: Write some</a:t>
            </a:r>
            <a:r>
              <a:rPr spc="-120" dirty="0"/>
              <a:t> </a:t>
            </a:r>
            <a:r>
              <a:rPr spc="-7" dirty="0"/>
              <a:t>tests</a:t>
            </a:r>
          </a:p>
        </p:txBody>
      </p:sp>
      <p:sp>
        <p:nvSpPr>
          <p:cNvPr id="3" name="object 3"/>
          <p:cNvSpPr txBox="1"/>
          <p:nvPr/>
        </p:nvSpPr>
        <p:spPr>
          <a:xfrm>
            <a:off x="512966" y="1568469"/>
            <a:ext cx="10883900" cy="3759340"/>
          </a:xfrm>
          <a:prstGeom prst="rect">
            <a:avLst/>
          </a:prstGeom>
        </p:spPr>
        <p:txBody>
          <a:bodyPr vert="horz" wrap="square" lIns="0" tIns="70272" rIns="0" bIns="0" rtlCol="0">
            <a:spAutoFit/>
          </a:bodyPr>
          <a:lstStyle/>
          <a:p>
            <a:pPr marL="626518" indent="-488514">
              <a:spcBef>
                <a:spcPts val="420"/>
              </a:spcBef>
              <a:buChar char="●"/>
              <a:tabLst>
                <a:tab pos="625671" algn="l"/>
                <a:tab pos="626518" algn="l"/>
              </a:tabLst>
            </a:pPr>
            <a:endParaRPr lang="en-US" sz="2400" spc="-7" dirty="0" smtClean="0">
              <a:latin typeface="Courier New"/>
              <a:cs typeface="Courier New"/>
            </a:endParaRPr>
          </a:p>
          <a:p>
            <a:pPr marL="626518" indent="-488514">
              <a:spcBef>
                <a:spcPts val="420"/>
              </a:spcBef>
              <a:buChar char="●"/>
              <a:tabLst>
                <a:tab pos="625671" algn="l"/>
                <a:tab pos="626518" algn="l"/>
              </a:tabLst>
            </a:pPr>
            <a:r>
              <a:rPr sz="2400" spc="-7" dirty="0" smtClean="0">
                <a:latin typeface="Courier New"/>
                <a:cs typeface="Courier New"/>
              </a:rPr>
              <a:t>Test </a:t>
            </a:r>
            <a:r>
              <a:rPr sz="2400" spc="-7" dirty="0">
                <a:latin typeface="Courier New"/>
                <a:cs typeface="Courier New"/>
              </a:rPr>
              <a:t>these</a:t>
            </a:r>
            <a:r>
              <a:rPr sz="2400" spc="-13" dirty="0">
                <a:latin typeface="Courier New"/>
                <a:cs typeface="Courier New"/>
              </a:rPr>
              <a:t> </a:t>
            </a:r>
            <a:r>
              <a:rPr sz="2400" spc="-7" dirty="0">
                <a:latin typeface="Courier New"/>
                <a:cs typeface="Courier New"/>
              </a:rPr>
              <a:t>cases:</a:t>
            </a:r>
            <a:endParaRPr sz="2400" dirty="0">
              <a:latin typeface="Courier New"/>
              <a:cs typeface="Courier New"/>
            </a:endParaRPr>
          </a:p>
          <a:p>
            <a:pPr marL="1235256" lvl="1" indent="-449569">
              <a:spcBef>
                <a:spcPts val="440"/>
              </a:spcBef>
              <a:buChar char="○"/>
              <a:tabLst>
                <a:tab pos="1235256" algn="l"/>
                <a:tab pos="1236102" algn="l"/>
              </a:tabLst>
            </a:pPr>
            <a:r>
              <a:rPr sz="1867" spc="-7" dirty="0">
                <a:latin typeface="Courier New"/>
                <a:cs typeface="Courier New"/>
              </a:rPr>
              <a:t>Odd Number -&gt; returns</a:t>
            </a:r>
            <a:r>
              <a:rPr sz="1867" spc="-113" dirty="0">
                <a:latin typeface="Courier New"/>
                <a:cs typeface="Courier New"/>
              </a:rPr>
              <a:t> </a:t>
            </a:r>
            <a:r>
              <a:rPr sz="1867" spc="-7" dirty="0">
                <a:latin typeface="Courier New"/>
                <a:cs typeface="Courier New"/>
              </a:rPr>
              <a:t>false</a:t>
            </a:r>
            <a:endParaRPr sz="1867" dirty="0">
              <a:latin typeface="Courier New"/>
              <a:cs typeface="Courier New"/>
            </a:endParaRPr>
          </a:p>
          <a:p>
            <a:pPr marL="1235256" lvl="1" indent="-449569">
              <a:spcBef>
                <a:spcPts val="360"/>
              </a:spcBef>
              <a:buChar char="○"/>
              <a:tabLst>
                <a:tab pos="1235256" algn="l"/>
                <a:tab pos="1236102" algn="l"/>
              </a:tabLst>
            </a:pPr>
            <a:r>
              <a:rPr sz="1867" spc="-7" dirty="0">
                <a:latin typeface="Courier New"/>
                <a:cs typeface="Courier New"/>
              </a:rPr>
              <a:t>Even Number -&gt; returns</a:t>
            </a:r>
            <a:r>
              <a:rPr sz="1867" spc="-113" dirty="0">
                <a:latin typeface="Courier New"/>
                <a:cs typeface="Courier New"/>
              </a:rPr>
              <a:t> </a:t>
            </a:r>
            <a:r>
              <a:rPr sz="1867" spc="-7" dirty="0">
                <a:latin typeface="Courier New"/>
                <a:cs typeface="Courier New"/>
              </a:rPr>
              <a:t>true</a:t>
            </a:r>
            <a:endParaRPr sz="1867" dirty="0">
              <a:latin typeface="Courier New"/>
              <a:cs typeface="Courier New"/>
            </a:endParaRPr>
          </a:p>
          <a:p>
            <a:pPr marL="1235256" lvl="1" indent="-449569">
              <a:spcBef>
                <a:spcPts val="360"/>
              </a:spcBef>
              <a:buChar char="○"/>
              <a:tabLst>
                <a:tab pos="1235256" algn="l"/>
                <a:tab pos="1236102" algn="l"/>
              </a:tabLst>
            </a:pPr>
            <a:r>
              <a:rPr sz="1867" spc="-7" dirty="0">
                <a:latin typeface="Courier New"/>
                <a:cs typeface="Courier New"/>
              </a:rPr>
              <a:t>Invalid Input -&gt; throws an</a:t>
            </a:r>
            <a:r>
              <a:rPr sz="1867" spc="-20" dirty="0">
                <a:latin typeface="Courier New"/>
                <a:cs typeface="Courier New"/>
              </a:rPr>
              <a:t> </a:t>
            </a:r>
            <a:r>
              <a:rPr sz="1867" spc="-7" dirty="0">
                <a:latin typeface="Courier New"/>
                <a:cs typeface="Courier New"/>
              </a:rPr>
              <a:t>exception</a:t>
            </a:r>
            <a:endParaRPr sz="1867" dirty="0">
              <a:latin typeface="Courier New"/>
              <a:cs typeface="Courier New"/>
            </a:endParaRPr>
          </a:p>
          <a:p>
            <a:pPr>
              <a:lnSpc>
                <a:spcPct val="100000"/>
              </a:lnSpc>
            </a:pPr>
            <a:endParaRPr sz="2800" dirty="0">
              <a:latin typeface="Times New Roman"/>
              <a:cs typeface="Times New Roman"/>
            </a:endParaRPr>
          </a:p>
          <a:p>
            <a:pPr marL="259920" marR="8417350" indent="-243834">
              <a:lnSpc>
                <a:spcPts val="1893"/>
              </a:lnSpc>
              <a:spcBef>
                <a:spcPts val="7"/>
              </a:spcBef>
              <a:tabLst>
                <a:tab pos="1357173" algn="l"/>
              </a:tabLst>
            </a:pPr>
            <a:r>
              <a:rPr sz="1600" spc="-7" dirty="0">
                <a:solidFill>
                  <a:schemeClr val="accent6">
                    <a:lumMod val="75000"/>
                  </a:schemeClr>
                </a:solidFill>
                <a:latin typeface="Courier New"/>
                <a:cs typeface="Courier New"/>
              </a:rPr>
              <a:t>function isEven(n) </a:t>
            </a:r>
            <a:r>
              <a:rPr sz="1600" dirty="0">
                <a:solidFill>
                  <a:schemeClr val="accent6">
                    <a:lumMod val="75000"/>
                  </a:schemeClr>
                </a:solidFill>
                <a:latin typeface="Courier New"/>
                <a:cs typeface="Courier New"/>
              </a:rPr>
              <a:t>{  </a:t>
            </a:r>
            <a:r>
              <a:rPr sz="1600" spc="-7" dirty="0">
                <a:solidFill>
                  <a:schemeClr val="accent6">
                    <a:lumMod val="75000"/>
                  </a:schemeClr>
                </a:solidFill>
                <a:latin typeface="Courier New"/>
                <a:cs typeface="Courier New"/>
              </a:rPr>
              <a:t>let </a:t>
            </a:r>
            <a:r>
              <a:rPr sz="1600" dirty="0">
                <a:solidFill>
                  <a:schemeClr val="accent6">
                    <a:lumMod val="75000"/>
                  </a:schemeClr>
                </a:solidFill>
                <a:latin typeface="Courier New"/>
                <a:cs typeface="Courier New"/>
              </a:rPr>
              <a:t>e</a:t>
            </a:r>
            <a:r>
              <a:rPr sz="1600" spc="-7" dirty="0">
                <a:solidFill>
                  <a:schemeClr val="accent6">
                    <a:lumMod val="75000"/>
                  </a:schemeClr>
                </a:solidFill>
                <a:latin typeface="Courier New"/>
                <a:cs typeface="Courier New"/>
              </a:rPr>
              <a:t> </a:t>
            </a:r>
            <a:r>
              <a:rPr sz="1600" dirty="0">
                <a:solidFill>
                  <a:schemeClr val="accent6">
                    <a:lumMod val="75000"/>
                  </a:schemeClr>
                </a:solidFill>
                <a:latin typeface="Courier New"/>
                <a:cs typeface="Courier New"/>
              </a:rPr>
              <a:t>=	n %</a:t>
            </a:r>
            <a:r>
              <a:rPr sz="1600" spc="-60" dirty="0">
                <a:solidFill>
                  <a:schemeClr val="accent6">
                    <a:lumMod val="75000"/>
                  </a:schemeClr>
                </a:solidFill>
                <a:latin typeface="Courier New"/>
                <a:cs typeface="Courier New"/>
              </a:rPr>
              <a:t> </a:t>
            </a:r>
            <a:r>
              <a:rPr sz="1600" dirty="0">
                <a:solidFill>
                  <a:schemeClr val="accent6">
                    <a:lumMod val="75000"/>
                  </a:schemeClr>
                </a:solidFill>
                <a:latin typeface="Courier New"/>
                <a:cs typeface="Courier New"/>
              </a:rPr>
              <a:t>2</a:t>
            </a:r>
          </a:p>
          <a:p>
            <a:pPr marL="259920" marR="4638771">
              <a:lnSpc>
                <a:spcPts val="1893"/>
              </a:lnSpc>
              <a:spcBef>
                <a:spcPts val="13"/>
              </a:spcBef>
            </a:pPr>
            <a:r>
              <a:rPr sz="1600" spc="-7" dirty="0">
                <a:solidFill>
                  <a:schemeClr val="accent6">
                    <a:lumMod val="75000"/>
                  </a:schemeClr>
                </a:solidFill>
                <a:latin typeface="Courier New"/>
                <a:cs typeface="Courier New"/>
              </a:rPr>
              <a:t>if (Number.isNaN(e)) throw Error('Not </a:t>
            </a:r>
            <a:r>
              <a:rPr sz="1600" dirty="0">
                <a:solidFill>
                  <a:schemeClr val="accent6">
                    <a:lumMod val="75000"/>
                  </a:schemeClr>
                </a:solidFill>
                <a:latin typeface="Courier New"/>
                <a:cs typeface="Courier New"/>
              </a:rPr>
              <a:t>a </a:t>
            </a:r>
            <a:r>
              <a:rPr sz="1600" spc="-7" dirty="0">
                <a:solidFill>
                  <a:schemeClr val="accent6">
                    <a:lumMod val="75000"/>
                  </a:schemeClr>
                </a:solidFill>
                <a:latin typeface="Courier New"/>
                <a:cs typeface="Courier New"/>
              </a:rPr>
              <a:t>number!')  return</a:t>
            </a:r>
            <a:r>
              <a:rPr sz="1600" spc="-13" dirty="0">
                <a:solidFill>
                  <a:schemeClr val="accent6">
                    <a:lumMod val="75000"/>
                  </a:schemeClr>
                </a:solidFill>
                <a:latin typeface="Courier New"/>
                <a:cs typeface="Courier New"/>
              </a:rPr>
              <a:t> </a:t>
            </a:r>
            <a:r>
              <a:rPr sz="1600" spc="-7" dirty="0">
                <a:solidFill>
                  <a:schemeClr val="accent6">
                    <a:lumMod val="75000"/>
                  </a:schemeClr>
                </a:solidFill>
                <a:latin typeface="Courier New"/>
                <a:cs typeface="Courier New"/>
              </a:rPr>
              <a:t>!e</a:t>
            </a:r>
            <a:endParaRPr sz="1600" dirty="0">
              <a:solidFill>
                <a:schemeClr val="accent6">
                  <a:lumMod val="75000"/>
                </a:schemeClr>
              </a:solidFill>
              <a:latin typeface="Courier New"/>
              <a:cs typeface="Courier New"/>
            </a:endParaRPr>
          </a:p>
          <a:p>
            <a:pPr marL="16933">
              <a:lnSpc>
                <a:spcPts val="1847"/>
              </a:lnSpc>
            </a:pPr>
            <a:r>
              <a:rPr sz="1600" dirty="0">
                <a:solidFill>
                  <a:schemeClr val="accent6">
                    <a:lumMod val="75000"/>
                  </a:schemeClr>
                </a:solidFill>
                <a:latin typeface="Courier New"/>
                <a:cs typeface="Courier New"/>
              </a:rPr>
              <a:t>}</a:t>
            </a:r>
          </a:p>
          <a:p>
            <a:pPr>
              <a:spcBef>
                <a:spcPts val="33"/>
              </a:spcBef>
            </a:pPr>
            <a:endParaRPr sz="1600" dirty="0">
              <a:latin typeface="Times New Roman"/>
              <a:cs typeface="Times New Roman"/>
            </a:endParaRPr>
          </a:p>
        </p:txBody>
      </p:sp>
    </p:spTree>
    <p:extLst>
      <p:ext uri="{BB962C8B-B14F-4D97-AF65-F5344CB8AC3E}">
        <p14:creationId xmlns:p14="http://schemas.microsoft.com/office/powerpoint/2010/main" val="1810959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TDD</a:t>
            </a:r>
          </a:p>
          <a:p>
            <a:r>
              <a:rPr lang="en-US" smtClean="0"/>
              <a:t>Agile</a:t>
            </a:r>
          </a:p>
        </p:txBody>
      </p:sp>
    </p:spTree>
    <p:extLst>
      <p:ext uri="{BB962C8B-B14F-4D97-AF65-F5344CB8AC3E}">
        <p14:creationId xmlns:p14="http://schemas.microsoft.com/office/powerpoint/2010/main" val="854415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6" y="626078"/>
            <a:ext cx="10274300" cy="694207"/>
          </a:xfrm>
          <a:prstGeom prst="rect">
            <a:avLst/>
          </a:prstGeom>
        </p:spPr>
        <p:txBody>
          <a:bodyPr vert="horz" wrap="square" lIns="0" tIns="16933" rIns="0" bIns="0" rtlCol="0" anchor="ctr">
            <a:spAutoFit/>
          </a:bodyPr>
          <a:lstStyle/>
          <a:p>
            <a:pPr marL="16933">
              <a:lnSpc>
                <a:spcPct val="100000"/>
              </a:lnSpc>
              <a:spcBef>
                <a:spcPts val="133"/>
              </a:spcBef>
            </a:pPr>
            <a:r>
              <a:rPr spc="-7" dirty="0"/>
              <a:t>Sinon.js </a:t>
            </a:r>
            <a:r>
              <a:rPr dirty="0"/>
              <a:t>- </a:t>
            </a:r>
            <a:r>
              <a:rPr spc="-7" dirty="0"/>
              <a:t>stubbing, mocking,</a:t>
            </a:r>
            <a:r>
              <a:rPr spc="-127" dirty="0"/>
              <a:t> </a:t>
            </a:r>
            <a:r>
              <a:rPr spc="-7" dirty="0"/>
              <a:t>spying</a:t>
            </a:r>
          </a:p>
        </p:txBody>
      </p:sp>
      <p:sp>
        <p:nvSpPr>
          <p:cNvPr id="3" name="object 3"/>
          <p:cNvSpPr txBox="1"/>
          <p:nvPr/>
        </p:nvSpPr>
        <p:spPr>
          <a:xfrm>
            <a:off x="512966" y="1621808"/>
            <a:ext cx="10701020" cy="3497923"/>
          </a:xfrm>
          <a:prstGeom prst="rect">
            <a:avLst/>
          </a:prstGeom>
        </p:spPr>
        <p:txBody>
          <a:bodyPr vert="horz" wrap="square" lIns="0" tIns="16933" rIns="0" bIns="0" rtlCol="0">
            <a:spAutoFit/>
          </a:bodyPr>
          <a:lstStyle/>
          <a:p>
            <a:pPr marL="626518" indent="-488514">
              <a:spcBef>
                <a:spcPts val="133"/>
              </a:spcBef>
              <a:buChar char="●"/>
              <a:tabLst>
                <a:tab pos="625671" algn="l"/>
                <a:tab pos="626518" algn="l"/>
              </a:tabLst>
            </a:pPr>
            <a:r>
              <a:rPr sz="2400" spc="-7" dirty="0">
                <a:latin typeface="Courier New"/>
                <a:cs typeface="Courier New"/>
              </a:rPr>
              <a:t>sinon.stub(obj,</a:t>
            </a:r>
            <a:r>
              <a:rPr sz="2400" spc="-13" dirty="0">
                <a:latin typeface="Courier New"/>
                <a:cs typeface="Courier New"/>
              </a:rPr>
              <a:t> </a:t>
            </a:r>
            <a:r>
              <a:rPr sz="2400" spc="-7" dirty="0">
                <a:latin typeface="Courier New"/>
                <a:cs typeface="Courier New"/>
              </a:rPr>
              <a:t>‘method’).returns(1)</a:t>
            </a:r>
            <a:endParaRPr sz="2400" dirty="0">
              <a:latin typeface="Courier New"/>
              <a:cs typeface="Courier New"/>
            </a:endParaRPr>
          </a:p>
          <a:p>
            <a:pPr>
              <a:spcBef>
                <a:spcPts val="67"/>
              </a:spcBef>
              <a:buClr>
                <a:srgbClr val="FFFFFF"/>
              </a:buClr>
              <a:buFont typeface="Courier New"/>
              <a:buChar char="●"/>
            </a:pPr>
            <a:endParaRPr sz="2133" dirty="0">
              <a:latin typeface="Times New Roman"/>
              <a:cs typeface="Times New Roman"/>
            </a:endParaRPr>
          </a:p>
          <a:p>
            <a:pPr marL="16933"/>
            <a:r>
              <a:rPr sz="2400" spc="-7" dirty="0">
                <a:latin typeface="Courier New"/>
                <a:cs typeface="Courier New"/>
              </a:rPr>
              <a:t>What this</a:t>
            </a:r>
            <a:r>
              <a:rPr sz="2400" spc="-13" dirty="0">
                <a:latin typeface="Courier New"/>
                <a:cs typeface="Courier New"/>
              </a:rPr>
              <a:t> </a:t>
            </a:r>
            <a:r>
              <a:rPr sz="2400" spc="-7" dirty="0">
                <a:latin typeface="Courier New"/>
                <a:cs typeface="Courier New"/>
              </a:rPr>
              <a:t>does:</a:t>
            </a:r>
            <a:endParaRPr sz="2400" dirty="0">
              <a:latin typeface="Courier New"/>
              <a:cs typeface="Courier New"/>
            </a:endParaRPr>
          </a:p>
          <a:p>
            <a:pPr>
              <a:spcBef>
                <a:spcPts val="67"/>
              </a:spcBef>
            </a:pPr>
            <a:endParaRPr sz="2133" dirty="0">
              <a:latin typeface="Times New Roman"/>
              <a:cs typeface="Times New Roman"/>
            </a:endParaRPr>
          </a:p>
          <a:p>
            <a:pPr marL="626518" indent="-488514">
              <a:buChar char="●"/>
              <a:tabLst>
                <a:tab pos="625671" algn="l"/>
                <a:tab pos="626518" algn="l"/>
              </a:tabLst>
            </a:pPr>
            <a:r>
              <a:rPr sz="2400" spc="-7" dirty="0">
                <a:latin typeface="Courier New"/>
                <a:cs typeface="Courier New"/>
              </a:rPr>
              <a:t>Replaces obj.method() with function() </a:t>
            </a:r>
            <a:r>
              <a:rPr sz="2400" dirty="0">
                <a:latin typeface="Courier New"/>
                <a:cs typeface="Courier New"/>
              </a:rPr>
              <a:t>{ </a:t>
            </a:r>
            <a:r>
              <a:rPr sz="2400" spc="-7" dirty="0">
                <a:latin typeface="Courier New"/>
                <a:cs typeface="Courier New"/>
              </a:rPr>
              <a:t>return </a:t>
            </a:r>
            <a:r>
              <a:rPr sz="2400" dirty="0">
                <a:latin typeface="Courier New"/>
                <a:cs typeface="Courier New"/>
              </a:rPr>
              <a:t>1</a:t>
            </a:r>
            <a:r>
              <a:rPr sz="2400" spc="-73" dirty="0">
                <a:latin typeface="Courier New"/>
                <a:cs typeface="Courier New"/>
              </a:rPr>
              <a:t> </a:t>
            </a:r>
            <a:r>
              <a:rPr sz="2400" dirty="0">
                <a:latin typeface="Courier New"/>
                <a:cs typeface="Courier New"/>
              </a:rPr>
              <a:t>}</a:t>
            </a:r>
          </a:p>
          <a:p>
            <a:pPr marL="626518" marR="920304" indent="-488514">
              <a:lnSpc>
                <a:spcPct val="114599"/>
              </a:lnSpc>
              <a:buChar char="●"/>
              <a:tabLst>
                <a:tab pos="625671" algn="l"/>
                <a:tab pos="626518" algn="l"/>
              </a:tabLst>
            </a:pPr>
            <a:r>
              <a:rPr sz="2400" spc="-7" dirty="0">
                <a:latin typeface="Courier New"/>
                <a:cs typeface="Courier New"/>
              </a:rPr>
              <a:t>Obj.method becomes </a:t>
            </a:r>
            <a:r>
              <a:rPr sz="2400" dirty="0">
                <a:latin typeface="Courier New"/>
                <a:cs typeface="Courier New"/>
              </a:rPr>
              <a:t>a </a:t>
            </a:r>
            <a:r>
              <a:rPr sz="2400" spc="-7" dirty="0">
                <a:latin typeface="Courier New"/>
                <a:cs typeface="Courier New"/>
              </a:rPr>
              <a:t>spy (gets special methods for  inspection)</a:t>
            </a:r>
            <a:endParaRPr sz="2400" dirty="0">
              <a:latin typeface="Courier New"/>
              <a:cs typeface="Courier New"/>
            </a:endParaRPr>
          </a:p>
          <a:p>
            <a:pPr marL="626518" indent="-488514">
              <a:spcBef>
                <a:spcPts val="420"/>
              </a:spcBef>
              <a:buChar char="●"/>
              <a:tabLst>
                <a:tab pos="625671" algn="l"/>
                <a:tab pos="626518" algn="l"/>
              </a:tabLst>
            </a:pPr>
            <a:r>
              <a:rPr sz="2400" spc="-7" dirty="0">
                <a:latin typeface="Courier New"/>
                <a:cs typeface="Courier New"/>
              </a:rPr>
              <a:t>Gets </a:t>
            </a:r>
            <a:r>
              <a:rPr sz="2400" dirty="0">
                <a:latin typeface="Courier New"/>
                <a:cs typeface="Courier New"/>
              </a:rPr>
              <a:t>a </a:t>
            </a:r>
            <a:r>
              <a:rPr sz="2400" spc="-7" dirty="0">
                <a:latin typeface="Courier New"/>
                <a:cs typeface="Courier New"/>
              </a:rPr>
              <a:t>.reset() method which rolls counters</a:t>
            </a:r>
            <a:r>
              <a:rPr sz="2400" spc="-60" dirty="0">
                <a:latin typeface="Courier New"/>
                <a:cs typeface="Courier New"/>
              </a:rPr>
              <a:t> </a:t>
            </a:r>
            <a:r>
              <a:rPr sz="2400" spc="-7" dirty="0">
                <a:latin typeface="Courier New"/>
                <a:cs typeface="Courier New"/>
              </a:rPr>
              <a:t>back</a:t>
            </a:r>
            <a:endParaRPr sz="2400" dirty="0">
              <a:latin typeface="Courier New"/>
              <a:cs typeface="Courier New"/>
            </a:endParaRPr>
          </a:p>
          <a:p>
            <a:pPr marL="626518" indent="-488514">
              <a:spcBef>
                <a:spcPts val="420"/>
              </a:spcBef>
              <a:buChar char="●"/>
              <a:tabLst>
                <a:tab pos="625671" algn="l"/>
                <a:tab pos="626518" algn="l"/>
              </a:tabLst>
            </a:pPr>
            <a:r>
              <a:rPr sz="2400" spc="-7" dirty="0">
                <a:latin typeface="Courier New"/>
                <a:cs typeface="Courier New"/>
              </a:rPr>
              <a:t>Gets </a:t>
            </a:r>
            <a:r>
              <a:rPr sz="2400" dirty="0">
                <a:latin typeface="Courier New"/>
                <a:cs typeface="Courier New"/>
              </a:rPr>
              <a:t>a </a:t>
            </a:r>
            <a:r>
              <a:rPr sz="2400" spc="-7" dirty="0">
                <a:latin typeface="Courier New"/>
                <a:cs typeface="Courier New"/>
              </a:rPr>
              <a:t>.restore() method which restores everything</a:t>
            </a:r>
            <a:r>
              <a:rPr sz="2400" spc="-107" dirty="0">
                <a:latin typeface="Courier New"/>
                <a:cs typeface="Courier New"/>
              </a:rPr>
              <a:t> </a:t>
            </a:r>
            <a:r>
              <a:rPr sz="2400" spc="-7" dirty="0">
                <a:latin typeface="Courier New"/>
                <a:cs typeface="Courier New"/>
              </a:rPr>
              <a:t>back</a:t>
            </a:r>
            <a:endParaRPr sz="2400" dirty="0">
              <a:latin typeface="Courier New"/>
              <a:cs typeface="Courier New"/>
            </a:endParaRPr>
          </a:p>
        </p:txBody>
      </p:sp>
      <p:sp>
        <p:nvSpPr>
          <p:cNvPr id="4" name="object 4"/>
          <p:cNvSpPr txBox="1"/>
          <p:nvPr/>
        </p:nvSpPr>
        <p:spPr>
          <a:xfrm>
            <a:off x="512965" y="6265506"/>
            <a:ext cx="2736427" cy="304421"/>
          </a:xfrm>
          <a:prstGeom prst="rect">
            <a:avLst/>
          </a:prstGeom>
        </p:spPr>
        <p:txBody>
          <a:bodyPr vert="horz" wrap="square" lIns="0" tIns="16933" rIns="0" bIns="0" rtlCol="0">
            <a:spAutoFit/>
          </a:bodyPr>
          <a:lstStyle/>
          <a:p>
            <a:pPr marL="16933">
              <a:spcBef>
                <a:spcPts val="133"/>
              </a:spcBef>
            </a:pPr>
            <a:r>
              <a:rPr sz="1867" u="heavy" spc="-7" dirty="0">
                <a:solidFill>
                  <a:srgbClr val="4DCFE1"/>
                </a:solidFill>
                <a:uFill>
                  <a:solidFill>
                    <a:srgbClr val="4DCFE1"/>
                  </a:solidFill>
                </a:uFill>
                <a:latin typeface="Courier New"/>
                <a:cs typeface="Courier New"/>
                <a:hlinkClick r:id="rId2"/>
              </a:rPr>
              <a:t>http://sinonjs.org/</a:t>
            </a:r>
            <a:endParaRPr sz="1867">
              <a:latin typeface="Courier New"/>
              <a:cs typeface="Courier New"/>
            </a:endParaRPr>
          </a:p>
        </p:txBody>
      </p:sp>
    </p:spTree>
    <p:extLst>
      <p:ext uri="{BB962C8B-B14F-4D97-AF65-F5344CB8AC3E}">
        <p14:creationId xmlns:p14="http://schemas.microsoft.com/office/powerpoint/2010/main" val="17205163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Test</a:t>
            </a:r>
            <a:endParaRPr lang="en-US" dirty="0"/>
          </a:p>
        </p:txBody>
      </p:sp>
      <p:sp>
        <p:nvSpPr>
          <p:cNvPr id="3" name="Content Placeholder 2"/>
          <p:cNvSpPr>
            <a:spLocks noGrp="1"/>
          </p:cNvSpPr>
          <p:nvPr>
            <p:ph idx="1"/>
          </p:nvPr>
        </p:nvSpPr>
        <p:spPr/>
        <p:txBody>
          <a:bodyPr/>
          <a:lstStyle/>
          <a:p>
            <a:r>
              <a:rPr lang="en-US" dirty="0" smtClean="0"/>
              <a:t>Pro’s</a:t>
            </a:r>
          </a:p>
          <a:p>
            <a:pPr lvl="1"/>
            <a:r>
              <a:rPr lang="en-US" dirty="0" smtClean="0"/>
              <a:t>Make sure nuts and bolts fit together</a:t>
            </a:r>
          </a:p>
          <a:p>
            <a:pPr lvl="1"/>
            <a:r>
              <a:rPr lang="en-US" dirty="0" smtClean="0"/>
              <a:t>Test behavior and infrastructure</a:t>
            </a:r>
          </a:p>
          <a:p>
            <a:r>
              <a:rPr lang="en-US" dirty="0" smtClean="0"/>
              <a:t>Con’s </a:t>
            </a:r>
          </a:p>
          <a:p>
            <a:pPr lvl="1"/>
            <a:r>
              <a:rPr lang="en-US" dirty="0" smtClean="0"/>
              <a:t>Hard to test all critical paths</a:t>
            </a:r>
          </a:p>
          <a:p>
            <a:pPr lvl="1"/>
            <a:r>
              <a:rPr lang="en-US" dirty="0" smtClean="0"/>
              <a:t>Harder to localize source of error</a:t>
            </a:r>
            <a:endParaRPr lang="en-US" dirty="0"/>
          </a:p>
        </p:txBody>
      </p:sp>
    </p:spTree>
    <p:extLst>
      <p:ext uri="{BB962C8B-B14F-4D97-AF65-F5344CB8AC3E}">
        <p14:creationId xmlns:p14="http://schemas.microsoft.com/office/powerpoint/2010/main" val="20071713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0" dirty="0">
                <a:uFill>
                  <a:solidFill>
                    <a:srgbClr val="000000"/>
                  </a:solidFill>
                </a:uFill>
              </a:rPr>
              <a:t>What </a:t>
            </a:r>
            <a:r>
              <a:rPr lang="en-US" dirty="0">
                <a:uFill>
                  <a:solidFill>
                    <a:srgbClr val="000000"/>
                  </a:solidFill>
                </a:uFill>
              </a:rPr>
              <a:t>is </a:t>
            </a:r>
            <a:r>
              <a:rPr lang="en-US" spc="-5" dirty="0" smtClean="0">
                <a:uFill>
                  <a:solidFill>
                    <a:srgbClr val="000000"/>
                  </a:solidFill>
                </a:uFill>
              </a:rPr>
              <a:t>Software</a:t>
            </a:r>
            <a:r>
              <a:rPr lang="en-US" spc="25" dirty="0" smtClean="0">
                <a:uFill>
                  <a:solidFill>
                    <a:srgbClr val="000000"/>
                  </a:solidFill>
                </a:uFill>
              </a:rPr>
              <a:t> Integration </a:t>
            </a:r>
            <a:r>
              <a:rPr lang="en-US" spc="-5" dirty="0" smtClean="0">
                <a:uFill>
                  <a:solidFill>
                    <a:srgbClr val="000000"/>
                  </a:solidFill>
                </a:uFill>
              </a:rPr>
              <a:t>Test</a:t>
            </a:r>
            <a:endParaRPr lang="en-US" dirty="0"/>
          </a:p>
        </p:txBody>
      </p:sp>
      <p:sp>
        <p:nvSpPr>
          <p:cNvPr id="3" name="Content Placeholder 2"/>
          <p:cNvSpPr>
            <a:spLocks noGrp="1"/>
          </p:cNvSpPr>
          <p:nvPr>
            <p:ph idx="1"/>
          </p:nvPr>
        </p:nvSpPr>
        <p:spPr/>
        <p:txBody>
          <a:bodyPr/>
          <a:lstStyle/>
          <a:p>
            <a:r>
              <a:rPr lang="en-US" spc="-5" dirty="0">
                <a:latin typeface="Times New Roman"/>
                <a:cs typeface="Times New Roman"/>
              </a:rPr>
              <a:t>Testing </a:t>
            </a:r>
            <a:r>
              <a:rPr lang="en-US" dirty="0">
                <a:latin typeface="Times New Roman"/>
                <a:cs typeface="Times New Roman"/>
              </a:rPr>
              <a:t>activities that integrate </a:t>
            </a:r>
            <a:r>
              <a:rPr lang="en-US" spc="-5" dirty="0">
                <a:latin typeface="Times New Roman"/>
                <a:cs typeface="Times New Roman"/>
              </a:rPr>
              <a:t>software components together </a:t>
            </a:r>
            <a:r>
              <a:rPr lang="en-US" dirty="0">
                <a:latin typeface="Times New Roman"/>
                <a:cs typeface="Times New Roman"/>
              </a:rPr>
              <a:t>to form a  complete system. </a:t>
            </a:r>
            <a:r>
              <a:rPr lang="en-US" spc="-5" dirty="0">
                <a:latin typeface="Times New Roman"/>
                <a:cs typeface="Times New Roman"/>
              </a:rPr>
              <a:t>To </a:t>
            </a:r>
            <a:r>
              <a:rPr lang="en-US" dirty="0">
                <a:latin typeface="Times New Roman"/>
                <a:cs typeface="Times New Roman"/>
              </a:rPr>
              <a:t>perform a cost-effective software integration, integration  test strategy, integration test set are</a:t>
            </a:r>
            <a:r>
              <a:rPr lang="en-US" spc="-10" dirty="0">
                <a:latin typeface="Times New Roman"/>
                <a:cs typeface="Times New Roman"/>
              </a:rPr>
              <a:t> </a:t>
            </a:r>
            <a:r>
              <a:rPr lang="en-US" spc="-5" dirty="0">
                <a:latin typeface="Times New Roman"/>
                <a:cs typeface="Times New Roman"/>
              </a:rPr>
              <a:t>needed.</a:t>
            </a:r>
            <a:endParaRPr lang="en-US" dirty="0">
              <a:latin typeface="Times New Roman"/>
              <a:cs typeface="Times New Roman"/>
            </a:endParaRPr>
          </a:p>
          <a:p>
            <a:endParaRPr lang="en-US" dirty="0"/>
          </a:p>
        </p:txBody>
      </p:sp>
    </p:spTree>
    <p:extLst>
      <p:ext uri="{BB962C8B-B14F-4D97-AF65-F5344CB8AC3E}">
        <p14:creationId xmlns:p14="http://schemas.microsoft.com/office/powerpoint/2010/main" val="4532588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a:cs typeface="Times New Roman"/>
              </a:rPr>
              <a:t>Major testing </a:t>
            </a:r>
            <a:r>
              <a:rPr lang="en-US" spc="-5" dirty="0">
                <a:latin typeface="Times New Roman"/>
                <a:cs typeface="Times New Roman"/>
              </a:rPr>
              <a:t>focuses</a:t>
            </a:r>
            <a:endParaRPr lang="en-US" dirty="0"/>
          </a:p>
        </p:txBody>
      </p:sp>
      <p:sp>
        <p:nvSpPr>
          <p:cNvPr id="3" name="Content Placeholder 2"/>
          <p:cNvSpPr>
            <a:spLocks noGrp="1"/>
          </p:cNvSpPr>
          <p:nvPr>
            <p:ph idx="1"/>
          </p:nvPr>
        </p:nvSpPr>
        <p:spPr/>
        <p:txBody>
          <a:bodyPr/>
          <a:lstStyle/>
          <a:p>
            <a:r>
              <a:rPr lang="en-US" dirty="0"/>
              <a:t>Interfaces between modules (or </a:t>
            </a:r>
            <a:r>
              <a:rPr lang="en-US" dirty="0" smtClean="0"/>
              <a:t>components)</a:t>
            </a:r>
          </a:p>
          <a:p>
            <a:r>
              <a:rPr lang="en-US" dirty="0" smtClean="0"/>
              <a:t>Integrated </a:t>
            </a:r>
            <a:r>
              <a:rPr lang="en-US" dirty="0"/>
              <a:t>functional </a:t>
            </a:r>
            <a:r>
              <a:rPr lang="en-US" dirty="0" smtClean="0"/>
              <a:t>features</a:t>
            </a:r>
          </a:p>
          <a:p>
            <a:r>
              <a:rPr lang="en-US" dirty="0" smtClean="0"/>
              <a:t>Interacting </a:t>
            </a:r>
            <a:r>
              <a:rPr lang="en-US" dirty="0"/>
              <a:t>protocols and </a:t>
            </a:r>
            <a:r>
              <a:rPr lang="en-US" dirty="0" smtClean="0"/>
              <a:t>messages</a:t>
            </a:r>
          </a:p>
          <a:p>
            <a:r>
              <a:rPr lang="en-US" dirty="0" smtClean="0"/>
              <a:t>System </a:t>
            </a:r>
            <a:r>
              <a:rPr lang="en-US" dirty="0"/>
              <a:t>architectures</a:t>
            </a:r>
            <a:br>
              <a:rPr lang="en-US" dirty="0"/>
            </a:br>
            <a:endParaRPr lang="en-US" dirty="0"/>
          </a:p>
        </p:txBody>
      </p:sp>
    </p:spTree>
    <p:extLst>
      <p:ext uri="{BB962C8B-B14F-4D97-AF65-F5344CB8AC3E}">
        <p14:creationId xmlns:p14="http://schemas.microsoft.com/office/powerpoint/2010/main" val="1524578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test types</a:t>
            </a:r>
            <a:endParaRPr lang="en-US" dirty="0"/>
          </a:p>
        </p:txBody>
      </p:sp>
      <p:sp>
        <p:nvSpPr>
          <p:cNvPr id="3" name="Content Placeholder 2"/>
          <p:cNvSpPr>
            <a:spLocks noGrp="1"/>
          </p:cNvSpPr>
          <p:nvPr>
            <p:ph idx="1"/>
          </p:nvPr>
        </p:nvSpPr>
        <p:spPr/>
        <p:txBody>
          <a:bodyPr/>
          <a:lstStyle/>
          <a:p>
            <a:r>
              <a:rPr lang="en-US" spc="-5" dirty="0">
                <a:uFill>
                  <a:solidFill>
                    <a:srgbClr val="000000"/>
                  </a:solidFill>
                </a:uFill>
              </a:rPr>
              <a:t>Traditional Software Integration</a:t>
            </a:r>
            <a:r>
              <a:rPr lang="en-US" spc="60" dirty="0">
                <a:uFill>
                  <a:solidFill>
                    <a:srgbClr val="000000"/>
                  </a:solidFill>
                </a:uFill>
              </a:rPr>
              <a:t> </a:t>
            </a:r>
            <a:r>
              <a:rPr lang="en-US" spc="-5" dirty="0" smtClean="0">
                <a:uFill>
                  <a:solidFill>
                    <a:srgbClr val="000000"/>
                  </a:solidFill>
                </a:uFill>
              </a:rPr>
              <a:t>Strategy</a:t>
            </a:r>
          </a:p>
          <a:p>
            <a:r>
              <a:rPr lang="en-US" sz="3200" dirty="0"/>
              <a:t>Top-down</a:t>
            </a:r>
            <a:r>
              <a:rPr lang="en-US" sz="3200" spc="-15" dirty="0"/>
              <a:t> </a:t>
            </a:r>
            <a:r>
              <a:rPr lang="en-US" spc="-5" dirty="0" smtClean="0"/>
              <a:t>Integration</a:t>
            </a:r>
          </a:p>
          <a:p>
            <a:r>
              <a:rPr lang="en-US" sz="3200" dirty="0" smtClean="0"/>
              <a:t>Bottom-up </a:t>
            </a:r>
            <a:r>
              <a:rPr lang="en-US" spc="-5" dirty="0" smtClean="0"/>
              <a:t>Integration</a:t>
            </a:r>
            <a:endParaRPr lang="en-US" dirty="0"/>
          </a:p>
        </p:txBody>
      </p:sp>
    </p:spTree>
    <p:extLst>
      <p:ext uri="{BB962C8B-B14F-4D97-AF65-F5344CB8AC3E}">
        <p14:creationId xmlns:p14="http://schemas.microsoft.com/office/powerpoint/2010/main" val="12820855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Top-down</a:t>
            </a:r>
            <a:r>
              <a:rPr lang="en-US" sz="4800" spc="-15" dirty="0"/>
              <a:t> </a:t>
            </a:r>
            <a:r>
              <a:rPr lang="en-US" spc="-5" dirty="0"/>
              <a:t>Integration</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Idea: Modules </a:t>
            </a:r>
            <a:r>
              <a:rPr lang="en-US" dirty="0"/>
              <a:t>are integrated by moving downward through the control structure.</a:t>
            </a:r>
            <a:br>
              <a:rPr lang="en-US" dirty="0"/>
            </a:br>
            <a:r>
              <a:rPr lang="en-US" dirty="0"/>
              <a:t/>
            </a:r>
            <a:br>
              <a:rPr lang="en-US" dirty="0"/>
            </a:br>
            <a:r>
              <a:rPr lang="en-US" dirty="0"/>
              <a:t>Modules subordinate to the main control module are incorporated into the system  </a:t>
            </a:r>
            <a:r>
              <a:rPr lang="en-US" b="1" dirty="0"/>
              <a:t>in </a:t>
            </a:r>
            <a:r>
              <a:rPr lang="en-US" dirty="0"/>
              <a:t>either a depth-first or breadth-first manner.</a:t>
            </a:r>
            <a:br>
              <a:rPr lang="en-US" dirty="0"/>
            </a:br>
            <a:r>
              <a:rPr lang="en-US" dirty="0"/>
              <a:t/>
            </a:r>
            <a:br>
              <a:rPr lang="en-US" dirty="0"/>
            </a:br>
            <a:r>
              <a:rPr lang="en-US" u="sng" dirty="0"/>
              <a:t>Integration process (five steps):</a:t>
            </a:r>
            <a:r>
              <a:rPr lang="en-US" dirty="0"/>
              <a:t/>
            </a:r>
            <a:br>
              <a:rPr lang="en-US" dirty="0"/>
            </a:br>
            <a:r>
              <a:rPr lang="en-US" dirty="0"/>
              <a:t>the main control module is used as a test driver, and the stubs  are substituted </a:t>
            </a:r>
            <a:r>
              <a:rPr lang="en-US" b="1" dirty="0"/>
              <a:t>for </a:t>
            </a:r>
            <a:r>
              <a:rPr lang="en-US" dirty="0"/>
              <a:t>all modules directly subordinate to the main  control module.</a:t>
            </a:r>
            <a:br>
              <a:rPr lang="en-US" dirty="0"/>
            </a:br>
            <a:r>
              <a:rPr lang="en-US" dirty="0"/>
              <a:t>subordinate stubs are replaced one at a time </a:t>
            </a:r>
            <a:r>
              <a:rPr lang="en-US" b="1" dirty="0"/>
              <a:t>with </a:t>
            </a:r>
            <a:r>
              <a:rPr lang="en-US" dirty="0"/>
              <a:t>actual modules.</a:t>
            </a:r>
            <a:br>
              <a:rPr lang="en-US" dirty="0"/>
            </a:br>
            <a:r>
              <a:rPr lang="en-US" dirty="0"/>
              <a:t>tests are conducted as each module is integrated.</a:t>
            </a:r>
            <a:br>
              <a:rPr lang="en-US" dirty="0"/>
            </a:br>
            <a:r>
              <a:rPr lang="en-US" dirty="0"/>
              <a:t>On completion of each set of tests, another stub is replaced </a:t>
            </a:r>
            <a:r>
              <a:rPr lang="en-US" b="1" dirty="0"/>
              <a:t>with  </a:t>
            </a:r>
            <a:r>
              <a:rPr lang="en-US" dirty="0"/>
              <a:t>the real module.</a:t>
            </a:r>
            <a:br>
              <a:rPr lang="en-US" dirty="0"/>
            </a:br>
            <a:r>
              <a:rPr lang="en-US" dirty="0"/>
              <a:t>regression testing may conducted.</a:t>
            </a:r>
            <a:br>
              <a:rPr lang="en-US" dirty="0"/>
            </a:br>
            <a:r>
              <a:rPr lang="en-US" dirty="0"/>
              <a:t/>
            </a:r>
            <a:br>
              <a:rPr lang="en-US" dirty="0"/>
            </a:br>
            <a:r>
              <a:rPr lang="en-US" u="sng" dirty="0"/>
              <a:t>Pros and cons top-down integration</a:t>
            </a:r>
            <a:r>
              <a:rPr lang="en-US" dirty="0"/>
              <a:t>:</a:t>
            </a:r>
            <a:br>
              <a:rPr lang="en-US" dirty="0"/>
            </a:br>
            <a:r>
              <a:rPr lang="en-US" dirty="0"/>
              <a:t>stub construction cost</a:t>
            </a:r>
            <a:br>
              <a:rPr lang="en-US" dirty="0"/>
            </a:br>
            <a:r>
              <a:rPr lang="en-US" dirty="0"/>
              <a:t>major control </a:t>
            </a:r>
            <a:r>
              <a:rPr lang="en-US" b="1" dirty="0"/>
              <a:t>function </a:t>
            </a:r>
            <a:r>
              <a:rPr lang="en-US" dirty="0"/>
              <a:t>can be tested early.</a:t>
            </a:r>
            <a:br>
              <a:rPr lang="en-US" dirty="0"/>
            </a:br>
            <a:endParaRPr lang="en-US" dirty="0"/>
          </a:p>
        </p:txBody>
      </p:sp>
    </p:spTree>
    <p:extLst>
      <p:ext uri="{BB962C8B-B14F-4D97-AF65-F5344CB8AC3E}">
        <p14:creationId xmlns:p14="http://schemas.microsoft.com/office/powerpoint/2010/main" val="15303416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Top-Down Integration</a:t>
            </a:r>
          </a:p>
        </p:txBody>
      </p:sp>
      <p:pic>
        <p:nvPicPr>
          <p:cNvPr id="4" name="Content Placeholder 3"/>
          <p:cNvPicPr>
            <a:picLocks noGrp="1" noChangeAspect="1"/>
          </p:cNvPicPr>
          <p:nvPr>
            <p:ph idx="1"/>
          </p:nvPr>
        </p:nvPicPr>
        <p:blipFill>
          <a:blip r:embed="rId2"/>
          <a:stretch>
            <a:fillRect/>
          </a:stretch>
        </p:blipFill>
        <p:spPr>
          <a:xfrm>
            <a:off x="2507723" y="1825625"/>
            <a:ext cx="7176554" cy="4351338"/>
          </a:xfrm>
          <a:prstGeom prst="rect">
            <a:avLst/>
          </a:prstGeom>
        </p:spPr>
      </p:pic>
    </p:spTree>
    <p:extLst>
      <p:ext uri="{BB962C8B-B14F-4D97-AF65-F5344CB8AC3E}">
        <p14:creationId xmlns:p14="http://schemas.microsoft.com/office/powerpoint/2010/main" val="15842458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Top-Down Integration</a:t>
            </a:r>
          </a:p>
        </p:txBody>
      </p:sp>
      <p:pic>
        <p:nvPicPr>
          <p:cNvPr id="14" name="Picture 13"/>
          <p:cNvPicPr>
            <a:picLocks noChangeAspect="1"/>
          </p:cNvPicPr>
          <p:nvPr/>
        </p:nvPicPr>
        <p:blipFill>
          <a:blip r:embed="rId2"/>
          <a:stretch>
            <a:fillRect/>
          </a:stretch>
        </p:blipFill>
        <p:spPr>
          <a:xfrm>
            <a:off x="2088966" y="1930400"/>
            <a:ext cx="8014067" cy="4152900"/>
          </a:xfrm>
          <a:prstGeom prst="rect">
            <a:avLst/>
          </a:prstGeom>
        </p:spPr>
      </p:pic>
    </p:spTree>
    <p:extLst>
      <p:ext uri="{BB962C8B-B14F-4D97-AF65-F5344CB8AC3E}">
        <p14:creationId xmlns:p14="http://schemas.microsoft.com/office/powerpoint/2010/main" val="4027204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Bottom-Up </a:t>
            </a:r>
            <a:r>
              <a:rPr lang="en-US" dirty="0" smtClean="0"/>
              <a:t>Integration</a:t>
            </a:r>
            <a:endParaRPr lang="en-US" dirty="0"/>
          </a:p>
        </p:txBody>
      </p:sp>
      <p:pic>
        <p:nvPicPr>
          <p:cNvPr id="4" name="Content Placeholder 3"/>
          <p:cNvPicPr>
            <a:picLocks noGrp="1" noChangeAspect="1"/>
          </p:cNvPicPr>
          <p:nvPr>
            <p:ph idx="1"/>
          </p:nvPr>
        </p:nvPicPr>
        <p:blipFill>
          <a:blip r:embed="rId2"/>
          <a:stretch>
            <a:fillRect/>
          </a:stretch>
        </p:blipFill>
        <p:spPr>
          <a:xfrm>
            <a:off x="2489200" y="1880394"/>
            <a:ext cx="7213600" cy="4241800"/>
          </a:xfrm>
          <a:prstGeom prst="rect">
            <a:avLst/>
          </a:prstGeom>
        </p:spPr>
      </p:pic>
    </p:spTree>
    <p:extLst>
      <p:ext uri="{BB962C8B-B14F-4D97-AF65-F5344CB8AC3E}">
        <p14:creationId xmlns:p14="http://schemas.microsoft.com/office/powerpoint/2010/main" val="1141010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Bottom-Up Integration</a:t>
            </a:r>
          </a:p>
        </p:txBody>
      </p:sp>
      <p:pic>
        <p:nvPicPr>
          <p:cNvPr id="4" name="Content Placeholder 3"/>
          <p:cNvPicPr>
            <a:picLocks noGrp="1" noChangeAspect="1"/>
          </p:cNvPicPr>
          <p:nvPr>
            <p:ph idx="1"/>
          </p:nvPr>
        </p:nvPicPr>
        <p:blipFill>
          <a:blip r:embed="rId2"/>
          <a:stretch>
            <a:fillRect/>
          </a:stretch>
        </p:blipFill>
        <p:spPr>
          <a:xfrm>
            <a:off x="1950149" y="1886744"/>
            <a:ext cx="8590851" cy="4183856"/>
          </a:xfrm>
          <a:prstGeom prst="rect">
            <a:avLst/>
          </a:prstGeom>
        </p:spPr>
      </p:pic>
    </p:spTree>
    <p:extLst>
      <p:ext uri="{BB962C8B-B14F-4D97-AF65-F5344CB8AC3E}">
        <p14:creationId xmlns:p14="http://schemas.microsoft.com/office/powerpoint/2010/main" val="2012830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TDD</a:t>
            </a:r>
            <a:endParaRPr lang="en-US" dirty="0"/>
          </a:p>
        </p:txBody>
      </p:sp>
      <p:sp>
        <p:nvSpPr>
          <p:cNvPr id="3" name="Content Placeholder 2"/>
          <p:cNvSpPr>
            <a:spLocks noGrp="1"/>
          </p:cNvSpPr>
          <p:nvPr>
            <p:ph idx="1"/>
          </p:nvPr>
        </p:nvSpPr>
        <p:spPr/>
        <p:txBody>
          <a:bodyPr/>
          <a:lstStyle/>
          <a:p>
            <a:r>
              <a:rPr lang="en-US" smtClean="0"/>
              <a:t>Unit test</a:t>
            </a:r>
          </a:p>
          <a:p>
            <a:r>
              <a:rPr lang="en-US" smtClean="0"/>
              <a:t>Mock</a:t>
            </a:r>
            <a:endParaRPr lang="en-US" dirty="0" smtClean="0"/>
          </a:p>
          <a:p>
            <a:r>
              <a:rPr lang="en-US" dirty="0" smtClean="0"/>
              <a:t>Integrate </a:t>
            </a:r>
            <a:r>
              <a:rPr lang="en-US" dirty="0"/>
              <a:t>test</a:t>
            </a:r>
          </a:p>
        </p:txBody>
      </p:sp>
    </p:spTree>
    <p:extLst>
      <p:ext uri="{BB962C8B-B14F-4D97-AF65-F5344CB8AC3E}">
        <p14:creationId xmlns:p14="http://schemas.microsoft.com/office/powerpoint/2010/main" val="18509452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 </a:t>
            </a:r>
            <a:endParaRPr lang="en-US" dirty="0"/>
          </a:p>
        </p:txBody>
      </p:sp>
      <p:sp>
        <p:nvSpPr>
          <p:cNvPr id="3" name="Content Placeholder 2"/>
          <p:cNvSpPr>
            <a:spLocks noGrp="1"/>
          </p:cNvSpPr>
          <p:nvPr>
            <p:ph idx="1"/>
          </p:nvPr>
        </p:nvSpPr>
        <p:spPr/>
        <p:txBody>
          <a:bodyPr/>
          <a:lstStyle/>
          <a:p>
            <a:r>
              <a:rPr lang="en-US" dirty="0" smtClean="0"/>
              <a:t>Installation</a:t>
            </a:r>
          </a:p>
          <a:p>
            <a:r>
              <a:rPr lang="en-US" dirty="0" smtClean="0"/>
              <a:t>Practice</a:t>
            </a:r>
            <a:endParaRPr lang="en-US" dirty="0"/>
          </a:p>
        </p:txBody>
      </p:sp>
    </p:spTree>
    <p:extLst>
      <p:ext uri="{BB962C8B-B14F-4D97-AF65-F5344CB8AC3E}">
        <p14:creationId xmlns:p14="http://schemas.microsoft.com/office/powerpoint/2010/main" val="5187578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Installation</a:t>
            </a:r>
            <a:endParaRPr lang="en-US" dirty="0"/>
          </a:p>
        </p:txBody>
      </p:sp>
      <p:sp>
        <p:nvSpPr>
          <p:cNvPr id="3" name="Content Placeholder 2"/>
          <p:cNvSpPr>
            <a:spLocks noGrp="1"/>
          </p:cNvSpPr>
          <p:nvPr>
            <p:ph idx="1"/>
          </p:nvPr>
        </p:nvSpPr>
        <p:spPr/>
        <p:txBody>
          <a:bodyPr/>
          <a:lstStyle/>
          <a:p>
            <a:r>
              <a:rPr lang="en-US" dirty="0" err="1"/>
              <a:t>npm</a:t>
            </a:r>
            <a:r>
              <a:rPr lang="en-US" dirty="0"/>
              <a:t> install -g </a:t>
            </a:r>
            <a:r>
              <a:rPr lang="en-US" dirty="0" smtClean="0"/>
              <a:t>generator-galvanize-express</a:t>
            </a:r>
          </a:p>
          <a:p>
            <a:r>
              <a:rPr lang="en-US" dirty="0" err="1"/>
              <a:t>npm</a:t>
            </a:r>
            <a:r>
              <a:rPr lang="en-US" dirty="0"/>
              <a:t> install -g </a:t>
            </a:r>
            <a:r>
              <a:rPr lang="en-US" dirty="0" smtClean="0"/>
              <a:t>mocha chai </a:t>
            </a:r>
            <a:r>
              <a:rPr lang="en-US" dirty="0" err="1" smtClean="0"/>
              <a:t>yo</a:t>
            </a:r>
            <a:r>
              <a:rPr lang="en-US" dirty="0" smtClean="0"/>
              <a:t> gulp</a:t>
            </a:r>
          </a:p>
          <a:p>
            <a:r>
              <a:rPr lang="en-US" dirty="0" err="1"/>
              <a:t>npm</a:t>
            </a:r>
            <a:r>
              <a:rPr lang="en-US" dirty="0"/>
              <a:t> install </a:t>
            </a:r>
            <a:r>
              <a:rPr lang="en-US" dirty="0" err="1" smtClean="0"/>
              <a:t>pg</a:t>
            </a:r>
            <a:endParaRPr lang="en-US" dirty="0" smtClean="0"/>
          </a:p>
          <a:p>
            <a:r>
              <a:rPr lang="en-US" dirty="0" err="1"/>
              <a:t>npm</a:t>
            </a:r>
            <a:r>
              <a:rPr lang="en-US" dirty="0"/>
              <a:t> install -g </a:t>
            </a:r>
            <a:r>
              <a:rPr lang="en-US" dirty="0" err="1" smtClean="0"/>
              <a:t>knex</a:t>
            </a:r>
            <a:endParaRPr lang="en-US" dirty="0" smtClean="0"/>
          </a:p>
          <a:p>
            <a:r>
              <a:rPr lang="en-US" dirty="0" err="1"/>
              <a:t>npm</a:t>
            </a:r>
            <a:r>
              <a:rPr lang="en-US" dirty="0"/>
              <a:t> </a:t>
            </a:r>
            <a:r>
              <a:rPr lang="en-US" dirty="0" smtClean="0"/>
              <a:t>install -g </a:t>
            </a:r>
            <a:r>
              <a:rPr lang="en-US" dirty="0" err="1"/>
              <a:t>nyc</a:t>
            </a:r>
            <a:endParaRPr lang="en-US" dirty="0" smtClean="0"/>
          </a:p>
          <a:p>
            <a:r>
              <a:rPr lang="en-US" dirty="0" err="1"/>
              <a:t>yo</a:t>
            </a:r>
            <a:r>
              <a:rPr lang="en-US" dirty="0"/>
              <a:t> </a:t>
            </a:r>
            <a:r>
              <a:rPr lang="en-US" dirty="0" smtClean="0"/>
              <a:t>galvanize-express</a:t>
            </a:r>
          </a:p>
          <a:p>
            <a:r>
              <a:rPr lang="en-US" dirty="0" err="1"/>
              <a:t>npm</a:t>
            </a:r>
            <a:r>
              <a:rPr lang="en-US" dirty="0"/>
              <a:t> </a:t>
            </a:r>
            <a:r>
              <a:rPr lang="en-US" dirty="0" smtClean="0"/>
              <a:t>install</a:t>
            </a:r>
          </a:p>
          <a:p>
            <a:r>
              <a:rPr lang="en-US" dirty="0" smtClean="0"/>
              <a:t>gulp</a:t>
            </a:r>
          </a:p>
        </p:txBody>
      </p:sp>
      <p:pic>
        <p:nvPicPr>
          <p:cNvPr id="4" name="Picture 3"/>
          <p:cNvPicPr>
            <a:picLocks noChangeAspect="1"/>
          </p:cNvPicPr>
          <p:nvPr/>
        </p:nvPicPr>
        <p:blipFill>
          <a:blip r:embed="rId2"/>
          <a:stretch>
            <a:fillRect/>
          </a:stretch>
        </p:blipFill>
        <p:spPr>
          <a:xfrm>
            <a:off x="4806950" y="3562350"/>
            <a:ext cx="5321300" cy="3009900"/>
          </a:xfrm>
          <a:prstGeom prst="rect">
            <a:avLst/>
          </a:prstGeom>
        </p:spPr>
      </p:pic>
    </p:spTree>
    <p:extLst>
      <p:ext uri="{BB962C8B-B14F-4D97-AF65-F5344CB8AC3E}">
        <p14:creationId xmlns:p14="http://schemas.microsoft.com/office/powerpoint/2010/main" val="17361021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a:t>
            </a:r>
            <a:endParaRPr lang="en-US" dirty="0"/>
          </a:p>
        </p:txBody>
      </p:sp>
      <p:sp>
        <p:nvSpPr>
          <p:cNvPr id="3" name="Content Placeholder 2"/>
          <p:cNvSpPr>
            <a:spLocks noGrp="1"/>
          </p:cNvSpPr>
          <p:nvPr>
            <p:ph idx="1"/>
          </p:nvPr>
        </p:nvSpPr>
        <p:spPr/>
        <p:txBody>
          <a:bodyPr/>
          <a:lstStyle/>
          <a:p>
            <a:r>
              <a:rPr lang="en-US" dirty="0" smtClean="0"/>
              <a:t>Create 2 databases </a:t>
            </a:r>
          </a:p>
          <a:p>
            <a:pPr lvl="1"/>
            <a:r>
              <a:rPr lang="en-US" i="1" dirty="0" err="1" smtClean="0"/>
              <a:t>express_tdd</a:t>
            </a:r>
            <a:endParaRPr lang="en-US" i="1" dirty="0" smtClean="0"/>
          </a:p>
          <a:p>
            <a:pPr lvl="1"/>
            <a:r>
              <a:rPr lang="en-US" i="1" dirty="0" err="1" smtClean="0"/>
              <a:t>express_tdd_testing</a:t>
            </a:r>
            <a:endParaRPr lang="en-US" i="1" dirty="0" smtClean="0"/>
          </a:p>
          <a:p>
            <a:r>
              <a:rPr lang="en-US" dirty="0" err="1" smtClean="0"/>
              <a:t>knex</a:t>
            </a:r>
            <a:r>
              <a:rPr lang="en-US" dirty="0" smtClean="0"/>
              <a:t>	 </a:t>
            </a:r>
            <a:r>
              <a:rPr lang="en-US" dirty="0" err="1" smtClean="0"/>
              <a:t>init</a:t>
            </a:r>
            <a:endParaRPr lang="en-US" dirty="0"/>
          </a:p>
          <a:p>
            <a:pPr lvl="1"/>
            <a:r>
              <a:rPr lang="en-US" dirty="0" smtClean="0"/>
              <a:t>To generate the new </a:t>
            </a:r>
            <a:r>
              <a:rPr lang="en-US" dirty="0" err="1" smtClean="0"/>
              <a:t>knexfile.js</a:t>
            </a:r>
            <a:endParaRPr lang="en-US" dirty="0" smtClean="0"/>
          </a:p>
          <a:p>
            <a:pPr lvl="1"/>
            <a:endParaRPr lang="en-US" dirty="0" smtClean="0"/>
          </a:p>
          <a:p>
            <a:endParaRPr lang="en-US" dirty="0"/>
          </a:p>
        </p:txBody>
      </p:sp>
    </p:spTree>
    <p:extLst>
      <p:ext uri="{BB962C8B-B14F-4D97-AF65-F5344CB8AC3E}">
        <p14:creationId xmlns:p14="http://schemas.microsoft.com/office/powerpoint/2010/main" val="21302150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696" y="2728498"/>
            <a:ext cx="2566182" cy="1325563"/>
          </a:xfrm>
        </p:spPr>
        <p:txBody>
          <a:bodyPr/>
          <a:lstStyle/>
          <a:p>
            <a:r>
              <a:rPr lang="en-US" dirty="0" err="1" smtClean="0"/>
              <a:t>knexfile.js</a:t>
            </a:r>
            <a:endParaRPr lang="en-US" dirty="0"/>
          </a:p>
        </p:txBody>
      </p:sp>
      <p:sp>
        <p:nvSpPr>
          <p:cNvPr id="4" name="Rectangle 3"/>
          <p:cNvSpPr/>
          <p:nvPr/>
        </p:nvSpPr>
        <p:spPr>
          <a:xfrm>
            <a:off x="3183988" y="365125"/>
            <a:ext cx="9008012" cy="6740307"/>
          </a:xfrm>
          <a:prstGeom prst="rect">
            <a:avLst/>
          </a:prstGeom>
        </p:spPr>
        <p:txBody>
          <a:bodyPr wrap="square">
            <a:spAutoFit/>
          </a:bodyPr>
          <a:lstStyle/>
          <a:p>
            <a:r>
              <a:rPr lang="en-US" sz="1600" dirty="0" err="1"/>
              <a:t>const</a:t>
            </a:r>
            <a:r>
              <a:rPr lang="en-US" sz="1600" dirty="0"/>
              <a:t> </a:t>
            </a:r>
            <a:r>
              <a:rPr lang="en-US" sz="1600" dirty="0" err="1"/>
              <a:t>databaseName</a:t>
            </a:r>
            <a:r>
              <a:rPr lang="en-US" sz="1600" dirty="0"/>
              <a:t> = 'test';</a:t>
            </a:r>
            <a:br>
              <a:rPr lang="en-US" sz="1600" dirty="0"/>
            </a:br>
            <a:r>
              <a:rPr lang="en-US" sz="1600" dirty="0" err="1"/>
              <a:t>const</a:t>
            </a:r>
            <a:r>
              <a:rPr lang="en-US" sz="1600" dirty="0"/>
              <a:t> username = '</a:t>
            </a:r>
            <a:r>
              <a:rPr lang="en-US" sz="1600" dirty="0" err="1"/>
              <a:t>postgres</a:t>
            </a:r>
            <a:r>
              <a:rPr lang="en-US" sz="1600" dirty="0"/>
              <a:t>';</a:t>
            </a:r>
            <a:br>
              <a:rPr lang="en-US" sz="1600" dirty="0"/>
            </a:br>
            <a:r>
              <a:rPr lang="en-US" sz="1600" dirty="0" err="1"/>
              <a:t>const</a:t>
            </a:r>
            <a:r>
              <a:rPr lang="en-US" sz="1600" dirty="0"/>
              <a:t> password = '</a:t>
            </a:r>
            <a:r>
              <a:rPr lang="en-US" sz="1600" dirty="0" err="1"/>
              <a:t>ooaakk</a:t>
            </a:r>
            <a:r>
              <a:rPr lang="en-US" sz="1600" dirty="0"/>
              <a:t>';</a:t>
            </a:r>
            <a:br>
              <a:rPr lang="en-US" sz="1600" dirty="0"/>
            </a:br>
            <a:r>
              <a:rPr lang="en-US" sz="1600" dirty="0"/>
              <a:t/>
            </a:r>
            <a:br>
              <a:rPr lang="en-US" sz="1600" dirty="0"/>
            </a:br>
            <a:r>
              <a:rPr lang="en-US" sz="1600" dirty="0" err="1"/>
              <a:t>module.exports</a:t>
            </a:r>
            <a:r>
              <a:rPr lang="en-US" sz="1600" dirty="0"/>
              <a:t> = {</a:t>
            </a:r>
            <a:br>
              <a:rPr lang="en-US" sz="1600" dirty="0"/>
            </a:br>
            <a:r>
              <a:rPr lang="en-US" sz="1600" dirty="0"/>
              <a:t>  development: {</a:t>
            </a:r>
            <a:br>
              <a:rPr lang="en-US" sz="1600" dirty="0"/>
            </a:br>
            <a:r>
              <a:rPr lang="en-US" sz="1600" dirty="0"/>
              <a:t>    client: '</a:t>
            </a:r>
            <a:r>
              <a:rPr lang="en-US" sz="1600" dirty="0" err="1"/>
              <a:t>postgresql</a:t>
            </a:r>
            <a:r>
              <a:rPr lang="en-US" sz="1600" dirty="0"/>
              <a:t>',</a:t>
            </a:r>
            <a:br>
              <a:rPr lang="en-US" sz="1600" dirty="0"/>
            </a:br>
            <a:r>
              <a:rPr lang="en-US" sz="1600" dirty="0"/>
              <a:t>    connection: `</a:t>
            </a:r>
            <a:r>
              <a:rPr lang="en-US" sz="1600" dirty="0" err="1"/>
              <a:t>postgres</a:t>
            </a:r>
            <a:r>
              <a:rPr lang="en-US" sz="1600" dirty="0"/>
              <a:t>://${username}:${password}@localhost:5432/${</a:t>
            </a:r>
            <a:r>
              <a:rPr lang="en-US" sz="1600" dirty="0" err="1"/>
              <a:t>databaseName</a:t>
            </a:r>
            <a:r>
              <a:rPr lang="en-US" sz="1600" dirty="0"/>
              <a:t>}`,</a:t>
            </a:r>
            <a:br>
              <a:rPr lang="en-US" sz="1600" dirty="0"/>
            </a:br>
            <a:r>
              <a:rPr lang="en-US" sz="1600" dirty="0"/>
              <a:t>    migrations: {</a:t>
            </a:r>
            <a:br>
              <a:rPr lang="en-US" sz="1600" dirty="0"/>
            </a:br>
            <a:r>
              <a:rPr lang="en-US" sz="1600" dirty="0"/>
              <a:t>      directory: __</a:t>
            </a:r>
            <a:r>
              <a:rPr lang="en-US" sz="1600" dirty="0" err="1"/>
              <a:t>dirname</a:t>
            </a:r>
            <a:r>
              <a:rPr lang="en-US" sz="1600" dirty="0"/>
              <a:t> + '/</a:t>
            </a:r>
            <a:r>
              <a:rPr lang="en-US" sz="1600" dirty="0" err="1"/>
              <a:t>src</a:t>
            </a:r>
            <a:r>
              <a:rPr lang="en-US" sz="1600" dirty="0"/>
              <a:t>/server/</a:t>
            </a:r>
            <a:r>
              <a:rPr lang="en-US" sz="1600" dirty="0" err="1"/>
              <a:t>db</a:t>
            </a:r>
            <a:r>
              <a:rPr lang="en-US" sz="1600" dirty="0"/>
              <a:t>/migrations'</a:t>
            </a:r>
            <a:br>
              <a:rPr lang="en-US" sz="1600" dirty="0"/>
            </a:br>
            <a:r>
              <a:rPr lang="en-US" sz="1600" dirty="0"/>
              <a:t>    },</a:t>
            </a:r>
            <a:br>
              <a:rPr lang="en-US" sz="1600" dirty="0"/>
            </a:br>
            <a:r>
              <a:rPr lang="en-US" sz="1600" dirty="0"/>
              <a:t>    seeds: {</a:t>
            </a:r>
            <a:br>
              <a:rPr lang="en-US" sz="1600" dirty="0"/>
            </a:br>
            <a:r>
              <a:rPr lang="en-US" sz="1600" dirty="0"/>
              <a:t>      directory: __</a:t>
            </a:r>
            <a:r>
              <a:rPr lang="en-US" sz="1600" dirty="0" err="1"/>
              <a:t>dirname</a:t>
            </a:r>
            <a:r>
              <a:rPr lang="en-US" sz="1600" dirty="0"/>
              <a:t> + '/</a:t>
            </a:r>
            <a:r>
              <a:rPr lang="en-US" sz="1600" dirty="0" err="1"/>
              <a:t>src</a:t>
            </a:r>
            <a:r>
              <a:rPr lang="en-US" sz="1600" dirty="0"/>
              <a:t>/server/</a:t>
            </a:r>
            <a:r>
              <a:rPr lang="en-US" sz="1600" dirty="0" err="1"/>
              <a:t>db</a:t>
            </a:r>
            <a:r>
              <a:rPr lang="en-US" sz="1600" dirty="0"/>
              <a:t>/seeds'</a:t>
            </a:r>
            <a:br>
              <a:rPr lang="en-US" sz="1600" dirty="0"/>
            </a:br>
            <a:r>
              <a:rPr lang="en-US" sz="1600" dirty="0"/>
              <a:t>    }</a:t>
            </a:r>
            <a:br>
              <a:rPr lang="en-US" sz="1600" dirty="0"/>
            </a:br>
            <a:r>
              <a:rPr lang="en-US" sz="1600" dirty="0"/>
              <a:t>  },</a:t>
            </a:r>
            <a:br>
              <a:rPr lang="en-US" sz="1600" dirty="0"/>
            </a:br>
            <a:r>
              <a:rPr lang="en-US" sz="1600" dirty="0"/>
              <a:t>  test: {</a:t>
            </a:r>
            <a:br>
              <a:rPr lang="en-US" sz="1600" dirty="0"/>
            </a:br>
            <a:r>
              <a:rPr lang="en-US" sz="1600" dirty="0"/>
              <a:t>    client: '</a:t>
            </a:r>
            <a:r>
              <a:rPr lang="en-US" sz="1600" dirty="0" err="1"/>
              <a:t>postgresql</a:t>
            </a:r>
            <a:r>
              <a:rPr lang="en-US" sz="1600" dirty="0"/>
              <a:t>',</a:t>
            </a:r>
            <a:br>
              <a:rPr lang="en-US" sz="1600" dirty="0"/>
            </a:br>
            <a:r>
              <a:rPr lang="en-US" sz="1600" dirty="0"/>
              <a:t>    connection: `</a:t>
            </a:r>
            <a:r>
              <a:rPr lang="en-US" sz="1600" dirty="0" err="1"/>
              <a:t>postgres</a:t>
            </a:r>
            <a:r>
              <a:rPr lang="en-US" sz="1600" dirty="0"/>
              <a:t>://${username}:${password}@localhost:5432/${</a:t>
            </a:r>
            <a:r>
              <a:rPr lang="en-US" sz="1600" dirty="0" err="1"/>
              <a:t>databaseName</a:t>
            </a:r>
            <a:r>
              <a:rPr lang="en-US" sz="1600" dirty="0"/>
              <a:t>}_testing`,</a:t>
            </a:r>
            <a:br>
              <a:rPr lang="en-US" sz="1600" dirty="0"/>
            </a:br>
            <a:r>
              <a:rPr lang="en-US" sz="1600" dirty="0"/>
              <a:t>    migrations: {</a:t>
            </a:r>
            <a:br>
              <a:rPr lang="en-US" sz="1600" dirty="0"/>
            </a:br>
            <a:r>
              <a:rPr lang="en-US" sz="1600" dirty="0"/>
              <a:t>      directory: __</a:t>
            </a:r>
            <a:r>
              <a:rPr lang="en-US" sz="1600" dirty="0" err="1"/>
              <a:t>dirname</a:t>
            </a:r>
            <a:r>
              <a:rPr lang="en-US" sz="1600" dirty="0"/>
              <a:t> + '/</a:t>
            </a:r>
            <a:r>
              <a:rPr lang="en-US" sz="1600" dirty="0" err="1"/>
              <a:t>src</a:t>
            </a:r>
            <a:r>
              <a:rPr lang="en-US" sz="1600" dirty="0"/>
              <a:t>/server/</a:t>
            </a:r>
            <a:r>
              <a:rPr lang="en-US" sz="1600" dirty="0" err="1"/>
              <a:t>db</a:t>
            </a:r>
            <a:r>
              <a:rPr lang="en-US" sz="1600" dirty="0"/>
              <a:t>/migrations'</a:t>
            </a:r>
            <a:br>
              <a:rPr lang="en-US" sz="1600" dirty="0"/>
            </a:br>
            <a:r>
              <a:rPr lang="en-US" sz="1600" dirty="0"/>
              <a:t>    },</a:t>
            </a:r>
            <a:br>
              <a:rPr lang="en-US" sz="1600" dirty="0"/>
            </a:br>
            <a:r>
              <a:rPr lang="en-US" sz="1600" dirty="0"/>
              <a:t>    seeds: {</a:t>
            </a:r>
            <a:br>
              <a:rPr lang="en-US" sz="1600" dirty="0"/>
            </a:br>
            <a:r>
              <a:rPr lang="en-US" sz="1600" dirty="0"/>
              <a:t>      directory: __</a:t>
            </a:r>
            <a:r>
              <a:rPr lang="en-US" sz="1600" dirty="0" err="1"/>
              <a:t>dirname</a:t>
            </a:r>
            <a:r>
              <a:rPr lang="en-US" sz="1600" dirty="0"/>
              <a:t> + '/</a:t>
            </a:r>
            <a:r>
              <a:rPr lang="en-US" sz="1600" dirty="0" err="1"/>
              <a:t>src</a:t>
            </a:r>
            <a:r>
              <a:rPr lang="en-US" sz="1600" dirty="0"/>
              <a:t>/server/</a:t>
            </a:r>
            <a:r>
              <a:rPr lang="en-US" sz="1600" dirty="0" err="1"/>
              <a:t>db</a:t>
            </a:r>
            <a:r>
              <a:rPr lang="en-US" sz="1600" dirty="0"/>
              <a:t>/seeds'</a:t>
            </a:r>
            <a:br>
              <a:rPr lang="en-US" sz="1600" dirty="0"/>
            </a:br>
            <a:r>
              <a:rPr lang="en-US" sz="1600" dirty="0"/>
              <a:t>    }</a:t>
            </a:r>
            <a:br>
              <a:rPr lang="en-US" sz="1600" dirty="0"/>
            </a:br>
            <a:r>
              <a:rPr lang="en-US" sz="1600" dirty="0"/>
              <a:t>  }</a:t>
            </a:r>
            <a:br>
              <a:rPr lang="en-US" sz="1600" dirty="0"/>
            </a:br>
            <a:r>
              <a:rPr lang="en-US" sz="1600" dirty="0"/>
              <a:t>};</a:t>
            </a:r>
            <a:br>
              <a:rPr lang="en-US" sz="1600" dirty="0"/>
            </a:br>
            <a:endParaRPr lang="en-US" sz="1600" dirty="0"/>
          </a:p>
        </p:txBody>
      </p:sp>
    </p:spTree>
    <p:extLst>
      <p:ext uri="{BB962C8B-B14F-4D97-AF65-F5344CB8AC3E}">
        <p14:creationId xmlns:p14="http://schemas.microsoft.com/office/powerpoint/2010/main" val="12769312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a:t>
            </a:r>
            <a:endParaRPr lang="en-US" dirty="0"/>
          </a:p>
        </p:txBody>
      </p:sp>
      <p:sp>
        <p:nvSpPr>
          <p:cNvPr id="3" name="Content Placeholder 2"/>
          <p:cNvSpPr>
            <a:spLocks noGrp="1"/>
          </p:cNvSpPr>
          <p:nvPr>
            <p:ph idx="1"/>
          </p:nvPr>
        </p:nvSpPr>
        <p:spPr>
          <a:xfrm>
            <a:off x="838200" y="1825625"/>
            <a:ext cx="10515600" cy="805033"/>
          </a:xfrm>
        </p:spPr>
        <p:txBody>
          <a:bodyPr/>
          <a:lstStyle/>
          <a:p>
            <a:r>
              <a:rPr lang="en-US"/>
              <a:t>export NODE_ENV=test</a:t>
            </a:r>
            <a:endParaRPr lang="en-US" dirty="0"/>
          </a:p>
        </p:txBody>
      </p:sp>
      <p:sp>
        <p:nvSpPr>
          <p:cNvPr id="4" name="Rectangle 3"/>
          <p:cNvSpPr/>
          <p:nvPr/>
        </p:nvSpPr>
        <p:spPr>
          <a:xfrm>
            <a:off x="1320018" y="4853745"/>
            <a:ext cx="9551963" cy="1384995"/>
          </a:xfrm>
          <a:prstGeom prst="rect">
            <a:avLst/>
          </a:prstGeom>
          <a:ln>
            <a:solidFill>
              <a:schemeClr val="accent1"/>
            </a:solidFill>
          </a:ln>
        </p:spPr>
        <p:txBody>
          <a:bodyPr wrap="square">
            <a:spAutoFit/>
          </a:bodyPr>
          <a:lstStyle/>
          <a:p>
            <a:r>
              <a:rPr lang="en-US" sz="2800" dirty="0" err="1"/>
              <a:t>const</a:t>
            </a:r>
            <a:r>
              <a:rPr lang="en-US" sz="2800" dirty="0"/>
              <a:t> environment = </a:t>
            </a:r>
            <a:r>
              <a:rPr lang="en-US" sz="2800" dirty="0" err="1"/>
              <a:t>process.env.NODE_ENV</a:t>
            </a:r>
            <a:r>
              <a:rPr lang="en-US" sz="2800" dirty="0"/>
              <a:t>;</a:t>
            </a:r>
            <a:br>
              <a:rPr lang="en-US" sz="2800" dirty="0"/>
            </a:br>
            <a:r>
              <a:rPr lang="en-US" sz="2800" dirty="0" err="1"/>
              <a:t>const</a:t>
            </a:r>
            <a:r>
              <a:rPr lang="en-US" sz="2800" dirty="0"/>
              <a:t> </a:t>
            </a:r>
            <a:r>
              <a:rPr lang="en-US" sz="2800" dirty="0" err="1"/>
              <a:t>config</a:t>
            </a:r>
            <a:r>
              <a:rPr lang="en-US" sz="2800" dirty="0"/>
              <a:t> = require(</a:t>
            </a:r>
            <a:r>
              <a:rPr lang="en-US" sz="2800" b="1" dirty="0">
                <a:solidFill>
                  <a:srgbClr val="008000"/>
                </a:solidFill>
              </a:rPr>
              <a:t>'../../../</a:t>
            </a:r>
            <a:r>
              <a:rPr lang="en-US" sz="2800" b="1" dirty="0" err="1">
                <a:solidFill>
                  <a:srgbClr val="008000"/>
                </a:solidFill>
              </a:rPr>
              <a:t>knexfile.js</a:t>
            </a:r>
            <a:r>
              <a:rPr lang="en-US" sz="2800" b="1" dirty="0">
                <a:solidFill>
                  <a:srgbClr val="008000"/>
                </a:solidFill>
              </a:rPr>
              <a:t>'</a:t>
            </a:r>
            <a:r>
              <a:rPr lang="en-US" sz="2800" dirty="0"/>
              <a:t>)[environment];</a:t>
            </a:r>
            <a:br>
              <a:rPr lang="en-US" sz="2800" dirty="0"/>
            </a:br>
            <a:r>
              <a:rPr lang="en-US" sz="2800" dirty="0" err="1"/>
              <a:t>module.exports</a:t>
            </a:r>
            <a:r>
              <a:rPr lang="en-US" sz="2800" dirty="0"/>
              <a:t> = require(</a:t>
            </a:r>
            <a:r>
              <a:rPr lang="en-US" sz="2800" b="1" dirty="0">
                <a:solidFill>
                  <a:srgbClr val="008000"/>
                </a:solidFill>
              </a:rPr>
              <a:t>'</a:t>
            </a:r>
            <a:r>
              <a:rPr lang="en-US" sz="2800" b="1" dirty="0" err="1">
                <a:solidFill>
                  <a:srgbClr val="008000"/>
                </a:solidFill>
              </a:rPr>
              <a:t>knex</a:t>
            </a:r>
            <a:r>
              <a:rPr lang="en-US" sz="2800" b="1" dirty="0">
                <a:solidFill>
                  <a:srgbClr val="008000"/>
                </a:solidFill>
              </a:rPr>
              <a:t>'</a:t>
            </a:r>
            <a:r>
              <a:rPr lang="en-US" sz="2800" dirty="0"/>
              <a:t>)(</a:t>
            </a:r>
            <a:r>
              <a:rPr lang="en-US" sz="2800" dirty="0" err="1"/>
              <a:t>config</a:t>
            </a:r>
            <a:r>
              <a:rPr lang="en-US" sz="2800" dirty="0"/>
              <a:t>);</a:t>
            </a:r>
          </a:p>
        </p:txBody>
      </p:sp>
    </p:spTree>
    <p:extLst>
      <p:ext uri="{BB962C8B-B14F-4D97-AF65-F5344CB8AC3E}">
        <p14:creationId xmlns:p14="http://schemas.microsoft.com/office/powerpoint/2010/main" val="671969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a:t>
            </a:r>
            <a:r>
              <a:rPr lang="en-US" dirty="0" err="1" smtClean="0"/>
              <a:t>nyc</a:t>
            </a:r>
            <a:r>
              <a:rPr lang="en-US" dirty="0" smtClean="0"/>
              <a:t> </a:t>
            </a:r>
            <a:r>
              <a:rPr lang="en-US" dirty="0" err="1" smtClean="0"/>
              <a:t>npm</a:t>
            </a:r>
            <a:r>
              <a:rPr lang="en-US" dirty="0" smtClean="0"/>
              <a:t> test</a:t>
            </a:r>
            <a:r>
              <a:rPr lang="en-US" dirty="0" smtClean="0"/>
              <a:t>” (</a:t>
            </a:r>
            <a:r>
              <a:rPr lang="en-US" dirty="0" err="1" smtClean="0"/>
              <a:t>nyc</a:t>
            </a:r>
            <a:r>
              <a:rPr lang="en-US" dirty="0" smtClean="0"/>
              <a:t> = </a:t>
            </a:r>
            <a:r>
              <a:rPr lang="en-US" dirty="0" err="1" smtClean="0"/>
              <a:t>istanbul</a:t>
            </a:r>
            <a:r>
              <a:rPr lang="en-US" dirty="0" smtClean="0"/>
              <a:t>)</a:t>
            </a:r>
            <a:endParaRPr lang="en-US" dirty="0"/>
          </a:p>
        </p:txBody>
      </p:sp>
      <p:pic>
        <p:nvPicPr>
          <p:cNvPr id="4" name="Content Placeholder 3"/>
          <p:cNvPicPr>
            <a:picLocks noGrp="1" noChangeAspect="1"/>
          </p:cNvPicPr>
          <p:nvPr>
            <p:ph idx="1"/>
          </p:nvPr>
        </p:nvPicPr>
        <p:blipFill>
          <a:blip r:embed="rId2"/>
          <a:stretch>
            <a:fillRect/>
          </a:stretch>
        </p:blipFill>
        <p:spPr>
          <a:xfrm>
            <a:off x="314764" y="1310262"/>
            <a:ext cx="4191000" cy="3581400"/>
          </a:xfrm>
          <a:prstGeom prst="rect">
            <a:avLst/>
          </a:prstGeom>
        </p:spPr>
      </p:pic>
      <p:pic>
        <p:nvPicPr>
          <p:cNvPr id="7" name="Picture 6"/>
          <p:cNvPicPr>
            <a:picLocks noChangeAspect="1"/>
          </p:cNvPicPr>
          <p:nvPr/>
        </p:nvPicPr>
        <p:blipFill>
          <a:blip r:embed="rId3"/>
          <a:stretch>
            <a:fillRect/>
          </a:stretch>
        </p:blipFill>
        <p:spPr>
          <a:xfrm>
            <a:off x="4749800" y="1690688"/>
            <a:ext cx="7442200" cy="2882900"/>
          </a:xfrm>
          <a:prstGeom prst="rect">
            <a:avLst/>
          </a:prstGeom>
        </p:spPr>
      </p:pic>
    </p:spTree>
    <p:extLst>
      <p:ext uri="{BB962C8B-B14F-4D97-AF65-F5344CB8AC3E}">
        <p14:creationId xmlns:p14="http://schemas.microsoft.com/office/powerpoint/2010/main" val="15231772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migrate script</a:t>
            </a:r>
            <a:endParaRPr lang="en-US" dirty="0"/>
          </a:p>
        </p:txBody>
      </p:sp>
      <p:sp>
        <p:nvSpPr>
          <p:cNvPr id="3" name="Content Placeholder 2"/>
          <p:cNvSpPr>
            <a:spLocks noGrp="1"/>
          </p:cNvSpPr>
          <p:nvPr>
            <p:ph idx="1"/>
          </p:nvPr>
        </p:nvSpPr>
        <p:spPr>
          <a:xfrm>
            <a:off x="838200" y="1825625"/>
            <a:ext cx="10515600" cy="847237"/>
          </a:xfrm>
        </p:spPr>
        <p:txBody>
          <a:bodyPr>
            <a:normAutofit fontScale="92500" lnSpcReduction="20000"/>
          </a:bodyPr>
          <a:lstStyle/>
          <a:p>
            <a:r>
              <a:rPr lang="en-US" dirty="0" err="1"/>
              <a:t>knex</a:t>
            </a:r>
            <a:r>
              <a:rPr lang="en-US" dirty="0"/>
              <a:t> </a:t>
            </a:r>
            <a:r>
              <a:rPr lang="en-US" dirty="0" err="1"/>
              <a:t>migrate:make</a:t>
            </a:r>
            <a:r>
              <a:rPr lang="en-US" dirty="0"/>
              <a:t> </a:t>
            </a:r>
            <a:r>
              <a:rPr lang="en-US" dirty="0" smtClean="0"/>
              <a:t>users</a:t>
            </a:r>
          </a:p>
          <a:p>
            <a:r>
              <a:rPr lang="en-US" dirty="0" smtClean="0"/>
              <a:t>Change code in folder </a:t>
            </a:r>
            <a:r>
              <a:rPr lang="en-US" dirty="0" err="1"/>
              <a:t>src</a:t>
            </a:r>
            <a:r>
              <a:rPr lang="en-US" dirty="0"/>
              <a:t>/server/</a:t>
            </a:r>
            <a:r>
              <a:rPr lang="en-US" dirty="0" err="1"/>
              <a:t>db</a:t>
            </a:r>
            <a:r>
              <a:rPr lang="en-US" dirty="0"/>
              <a:t>/migrations</a:t>
            </a:r>
          </a:p>
        </p:txBody>
      </p:sp>
      <p:sp>
        <p:nvSpPr>
          <p:cNvPr id="4" name="Rectangle 3"/>
          <p:cNvSpPr/>
          <p:nvPr/>
        </p:nvSpPr>
        <p:spPr>
          <a:xfrm>
            <a:off x="3427827" y="3226083"/>
            <a:ext cx="6096000" cy="3416320"/>
          </a:xfrm>
          <a:prstGeom prst="rect">
            <a:avLst/>
          </a:prstGeom>
        </p:spPr>
        <p:txBody>
          <a:bodyPr>
            <a:spAutoFit/>
          </a:bodyPr>
          <a:lstStyle/>
          <a:p>
            <a:r>
              <a:rPr lang="en-US" dirty="0" err="1"/>
              <a:t>exports.up</a:t>
            </a:r>
            <a:r>
              <a:rPr lang="en-US" dirty="0"/>
              <a:t> = (</a:t>
            </a:r>
            <a:r>
              <a:rPr lang="en-US" dirty="0" err="1"/>
              <a:t>knex</a:t>
            </a:r>
            <a:r>
              <a:rPr lang="en-US" dirty="0"/>
              <a:t>, Promise) =&gt; {</a:t>
            </a:r>
            <a:br>
              <a:rPr lang="en-US" dirty="0"/>
            </a:br>
            <a:r>
              <a:rPr lang="en-US" dirty="0"/>
              <a:t>  </a:t>
            </a:r>
            <a:r>
              <a:rPr lang="en-US" b="1" dirty="0">
                <a:solidFill>
                  <a:srgbClr val="000080"/>
                </a:solidFill>
              </a:rPr>
              <a:t>return </a:t>
            </a:r>
            <a:r>
              <a:rPr lang="en-US" dirty="0" err="1"/>
              <a:t>knex.schema.createTable</a:t>
            </a:r>
            <a:r>
              <a:rPr lang="en-US" dirty="0"/>
              <a:t>(</a:t>
            </a:r>
            <a:r>
              <a:rPr lang="en-US" b="1" dirty="0">
                <a:solidFill>
                  <a:srgbClr val="008000"/>
                </a:solidFill>
              </a:rPr>
              <a:t>'users'</a:t>
            </a:r>
            <a:r>
              <a:rPr lang="en-US" dirty="0"/>
              <a:t>, (table) =&gt; {</a:t>
            </a:r>
            <a:br>
              <a:rPr lang="en-US" dirty="0"/>
            </a:br>
            <a:r>
              <a:rPr lang="en-US" dirty="0"/>
              <a:t>    </a:t>
            </a:r>
            <a:r>
              <a:rPr lang="en-US" dirty="0" err="1"/>
              <a:t>table.increments</a:t>
            </a:r>
            <a:r>
              <a:rPr lang="en-US" dirty="0"/>
              <a:t>();</a:t>
            </a:r>
            <a:br>
              <a:rPr lang="en-US" dirty="0"/>
            </a:br>
            <a:r>
              <a:rPr lang="en-US" dirty="0"/>
              <a:t>    </a:t>
            </a:r>
            <a:r>
              <a:rPr lang="en-US" dirty="0" err="1"/>
              <a:t>table.string</a:t>
            </a:r>
            <a:r>
              <a:rPr lang="en-US" dirty="0"/>
              <a:t>(</a:t>
            </a:r>
            <a:r>
              <a:rPr lang="en-US" b="1" dirty="0">
                <a:solidFill>
                  <a:srgbClr val="008000"/>
                </a:solidFill>
              </a:rPr>
              <a:t>'username'</a:t>
            </a:r>
            <a:r>
              <a:rPr lang="en-US" dirty="0"/>
              <a:t>).unique().</a:t>
            </a:r>
            <a:r>
              <a:rPr lang="en-US" dirty="0" err="1"/>
              <a:t>notNullable</a:t>
            </a:r>
            <a:r>
              <a:rPr lang="en-US" dirty="0"/>
              <a:t>();</a:t>
            </a:r>
            <a:br>
              <a:rPr lang="en-US" dirty="0"/>
            </a:br>
            <a:r>
              <a:rPr lang="en-US" dirty="0"/>
              <a:t>    </a:t>
            </a:r>
            <a:r>
              <a:rPr lang="en-US" dirty="0" err="1"/>
              <a:t>table.string</a:t>
            </a:r>
            <a:r>
              <a:rPr lang="en-US" dirty="0"/>
              <a:t>(</a:t>
            </a:r>
            <a:r>
              <a:rPr lang="en-US" b="1" dirty="0">
                <a:solidFill>
                  <a:srgbClr val="008000"/>
                </a:solidFill>
              </a:rPr>
              <a:t>'email'</a:t>
            </a:r>
            <a:r>
              <a:rPr lang="en-US" dirty="0"/>
              <a:t>).unique().</a:t>
            </a:r>
            <a:r>
              <a:rPr lang="en-US" dirty="0" err="1"/>
              <a:t>notNullable</a:t>
            </a:r>
            <a:r>
              <a:rPr lang="en-US" dirty="0"/>
              <a:t>();</a:t>
            </a:r>
            <a:br>
              <a:rPr lang="en-US" dirty="0"/>
            </a:br>
            <a:r>
              <a:rPr lang="en-US" dirty="0"/>
              <a:t>    </a:t>
            </a:r>
            <a:r>
              <a:rPr lang="en-US" dirty="0" err="1"/>
              <a:t>table.timestamp</a:t>
            </a:r>
            <a:r>
              <a:rPr lang="en-US" dirty="0"/>
              <a:t>(</a:t>
            </a:r>
            <a:r>
              <a:rPr lang="en-US" b="1" dirty="0">
                <a:solidFill>
                  <a:srgbClr val="008000"/>
                </a:solidFill>
              </a:rPr>
              <a:t>'</a:t>
            </a:r>
            <a:r>
              <a:rPr lang="en-US" b="1" dirty="0" err="1">
                <a:solidFill>
                  <a:srgbClr val="008000"/>
                </a:solidFill>
              </a:rPr>
              <a:t>created_at</a:t>
            </a:r>
            <a:r>
              <a:rPr lang="en-US" b="1" dirty="0">
                <a:solidFill>
                  <a:srgbClr val="008000"/>
                </a:solidFill>
              </a:rPr>
              <a:t>'</a:t>
            </a:r>
            <a:r>
              <a:rPr lang="en-US" dirty="0"/>
              <a:t>).</a:t>
            </a:r>
            <a:r>
              <a:rPr lang="en-US" dirty="0" err="1"/>
              <a:t>defaultTo</a:t>
            </a:r>
            <a:r>
              <a:rPr lang="en-US" dirty="0"/>
              <a:t>(</a:t>
            </a:r>
            <a:r>
              <a:rPr lang="en-US" dirty="0" err="1"/>
              <a:t>knex.fn.now</a:t>
            </a:r>
            <a:r>
              <a:rPr lang="en-US" dirty="0"/>
              <a:t>());</a:t>
            </a:r>
            <a:br>
              <a:rPr lang="en-US" dirty="0"/>
            </a:br>
            <a:r>
              <a:rPr lang="en-US" dirty="0"/>
              <a:t>  });</a:t>
            </a:r>
            <a:br>
              <a:rPr lang="en-US" dirty="0"/>
            </a:br>
            <a:r>
              <a:rPr lang="en-US" dirty="0"/>
              <a:t>};</a:t>
            </a:r>
            <a:br>
              <a:rPr lang="en-US" dirty="0"/>
            </a:br>
            <a:r>
              <a:rPr lang="en-US" dirty="0"/>
              <a:t/>
            </a:r>
            <a:br>
              <a:rPr lang="en-US" dirty="0"/>
            </a:br>
            <a:r>
              <a:rPr lang="en-US" dirty="0" err="1"/>
              <a:t>exports.down</a:t>
            </a:r>
            <a:r>
              <a:rPr lang="en-US" dirty="0"/>
              <a:t> = (</a:t>
            </a:r>
            <a:r>
              <a:rPr lang="en-US" dirty="0" err="1"/>
              <a:t>knex</a:t>
            </a:r>
            <a:r>
              <a:rPr lang="en-US" dirty="0"/>
              <a:t>, Promise) =&gt; {</a:t>
            </a:r>
            <a:br>
              <a:rPr lang="en-US" dirty="0"/>
            </a:br>
            <a:r>
              <a:rPr lang="en-US" dirty="0"/>
              <a:t>  </a:t>
            </a:r>
            <a:r>
              <a:rPr lang="en-US" b="1" dirty="0">
                <a:solidFill>
                  <a:srgbClr val="000080"/>
                </a:solidFill>
              </a:rPr>
              <a:t>return </a:t>
            </a:r>
            <a:r>
              <a:rPr lang="en-US" dirty="0" err="1"/>
              <a:t>knex.schema.dropTable</a:t>
            </a:r>
            <a:r>
              <a:rPr lang="en-US" dirty="0"/>
              <a:t>(</a:t>
            </a:r>
            <a:r>
              <a:rPr lang="en-US" b="1" dirty="0">
                <a:solidFill>
                  <a:srgbClr val="008000"/>
                </a:solidFill>
              </a:rPr>
              <a:t>'users'</a:t>
            </a:r>
            <a:r>
              <a:rPr lang="en-US" dirty="0"/>
              <a:t>);</a:t>
            </a:r>
            <a:br>
              <a:rPr lang="en-US" dirty="0"/>
            </a:br>
            <a:r>
              <a:rPr lang="en-US" dirty="0"/>
              <a:t>};</a:t>
            </a:r>
          </a:p>
        </p:txBody>
      </p:sp>
    </p:spTree>
    <p:extLst>
      <p:ext uri="{BB962C8B-B14F-4D97-AF65-F5344CB8AC3E}">
        <p14:creationId xmlns:p14="http://schemas.microsoft.com/office/powerpoint/2010/main" val="1103592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the script</a:t>
            </a:r>
            <a:endParaRPr lang="en-US" dirty="0"/>
          </a:p>
        </p:txBody>
      </p:sp>
      <p:sp>
        <p:nvSpPr>
          <p:cNvPr id="3" name="Content Placeholder 2"/>
          <p:cNvSpPr>
            <a:spLocks noGrp="1"/>
          </p:cNvSpPr>
          <p:nvPr>
            <p:ph idx="1"/>
          </p:nvPr>
        </p:nvSpPr>
        <p:spPr/>
        <p:txBody>
          <a:bodyPr/>
          <a:lstStyle/>
          <a:p>
            <a:r>
              <a:rPr lang="en-US" dirty="0" err="1"/>
              <a:t>knex</a:t>
            </a:r>
            <a:r>
              <a:rPr lang="en-US" dirty="0"/>
              <a:t> </a:t>
            </a:r>
            <a:r>
              <a:rPr lang="en-US" dirty="0" err="1"/>
              <a:t>migrate:latest</a:t>
            </a:r>
            <a:r>
              <a:rPr lang="en-US" dirty="0"/>
              <a:t> --</a:t>
            </a:r>
            <a:r>
              <a:rPr lang="en-US" dirty="0" err="1"/>
              <a:t>env</a:t>
            </a:r>
            <a:r>
              <a:rPr lang="en-US" dirty="0"/>
              <a:t> </a:t>
            </a:r>
            <a:r>
              <a:rPr lang="en-US" dirty="0" smtClean="0"/>
              <a:t>development</a:t>
            </a:r>
          </a:p>
          <a:p>
            <a:r>
              <a:rPr lang="en-US" dirty="0" smtClean="0"/>
              <a:t>Our database will have the new table</a:t>
            </a:r>
            <a:endParaRPr lang="en-US" dirty="0"/>
          </a:p>
        </p:txBody>
      </p:sp>
      <p:pic>
        <p:nvPicPr>
          <p:cNvPr id="4" name="Picture 3"/>
          <p:cNvPicPr>
            <a:picLocks noChangeAspect="1"/>
          </p:cNvPicPr>
          <p:nvPr/>
        </p:nvPicPr>
        <p:blipFill>
          <a:blip r:embed="rId2"/>
          <a:stretch>
            <a:fillRect/>
          </a:stretch>
        </p:blipFill>
        <p:spPr>
          <a:xfrm>
            <a:off x="2488028" y="2946400"/>
            <a:ext cx="6146800" cy="3911600"/>
          </a:xfrm>
          <a:prstGeom prst="rect">
            <a:avLst/>
          </a:prstGeom>
        </p:spPr>
      </p:pic>
    </p:spTree>
    <p:extLst>
      <p:ext uri="{BB962C8B-B14F-4D97-AF65-F5344CB8AC3E}">
        <p14:creationId xmlns:p14="http://schemas.microsoft.com/office/powerpoint/2010/main" val="84441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seed</a:t>
            </a:r>
            <a:endParaRPr lang="en-US" dirty="0"/>
          </a:p>
        </p:txBody>
      </p:sp>
      <p:sp>
        <p:nvSpPr>
          <p:cNvPr id="3" name="Content Placeholder 2"/>
          <p:cNvSpPr>
            <a:spLocks noGrp="1"/>
          </p:cNvSpPr>
          <p:nvPr>
            <p:ph idx="1"/>
          </p:nvPr>
        </p:nvSpPr>
        <p:spPr>
          <a:xfrm>
            <a:off x="838200" y="1825625"/>
            <a:ext cx="10515600" cy="1001981"/>
          </a:xfrm>
        </p:spPr>
        <p:txBody>
          <a:bodyPr/>
          <a:lstStyle/>
          <a:p>
            <a:r>
              <a:rPr lang="en-US" dirty="0" err="1"/>
              <a:t>knex</a:t>
            </a:r>
            <a:r>
              <a:rPr lang="en-US" dirty="0"/>
              <a:t> </a:t>
            </a:r>
            <a:r>
              <a:rPr lang="en-US" dirty="0" err="1"/>
              <a:t>seed:make</a:t>
            </a:r>
            <a:r>
              <a:rPr lang="en-US" dirty="0"/>
              <a:t> </a:t>
            </a:r>
            <a:r>
              <a:rPr lang="en-US" dirty="0" smtClean="0"/>
              <a:t>users</a:t>
            </a:r>
          </a:p>
          <a:p>
            <a:r>
              <a:rPr lang="en-US" dirty="0" smtClean="0"/>
              <a:t>Go to new file in folder </a:t>
            </a:r>
            <a:r>
              <a:rPr lang="en-US" dirty="0"/>
              <a:t>“</a:t>
            </a:r>
            <a:r>
              <a:rPr lang="en-US" dirty="0" err="1"/>
              <a:t>src</a:t>
            </a:r>
            <a:r>
              <a:rPr lang="en-US" dirty="0"/>
              <a:t>/server/</a:t>
            </a:r>
            <a:r>
              <a:rPr lang="en-US" dirty="0" err="1"/>
              <a:t>db</a:t>
            </a:r>
            <a:r>
              <a:rPr lang="en-US" dirty="0"/>
              <a:t>/seeds</a:t>
            </a:r>
            <a:r>
              <a:rPr lang="en-US" dirty="0" smtClean="0"/>
              <a:t>/” and update the file</a:t>
            </a:r>
          </a:p>
          <a:p>
            <a:endParaRPr lang="en-US" dirty="0"/>
          </a:p>
        </p:txBody>
      </p:sp>
      <p:sp>
        <p:nvSpPr>
          <p:cNvPr id="4" name="Rectangle 3"/>
          <p:cNvSpPr/>
          <p:nvPr/>
        </p:nvSpPr>
        <p:spPr>
          <a:xfrm>
            <a:off x="3385624" y="2962543"/>
            <a:ext cx="6096000" cy="3754874"/>
          </a:xfrm>
          <a:prstGeom prst="rect">
            <a:avLst/>
          </a:prstGeom>
        </p:spPr>
        <p:txBody>
          <a:bodyPr>
            <a:spAutoFit/>
          </a:bodyPr>
          <a:lstStyle/>
          <a:p>
            <a:r>
              <a:rPr lang="en-US" sz="1400" dirty="0" err="1"/>
              <a:t>exports.seed</a:t>
            </a:r>
            <a:r>
              <a:rPr lang="en-US" sz="1400" dirty="0"/>
              <a:t> = (</a:t>
            </a:r>
            <a:r>
              <a:rPr lang="en-US" sz="1400" dirty="0" err="1"/>
              <a:t>knex</a:t>
            </a:r>
            <a:r>
              <a:rPr lang="en-US" sz="1400" dirty="0"/>
              <a:t>, Promise) =&gt; {</a:t>
            </a:r>
            <a:br>
              <a:rPr lang="en-US" sz="1400" dirty="0"/>
            </a:br>
            <a:r>
              <a:rPr lang="en-US" sz="1400" dirty="0"/>
              <a:t>  </a:t>
            </a:r>
            <a:r>
              <a:rPr lang="en-US" sz="1400" i="1" dirty="0">
                <a:solidFill>
                  <a:srgbClr val="808080"/>
                </a:solidFill>
              </a:rPr>
              <a:t>// Deletes ALL existing entries</a:t>
            </a:r>
            <a:br>
              <a:rPr lang="en-US" sz="1400" i="1" dirty="0">
                <a:solidFill>
                  <a:srgbClr val="808080"/>
                </a:solidFill>
              </a:rPr>
            </a:br>
            <a:r>
              <a:rPr lang="en-US" sz="1400" i="1" dirty="0">
                <a:solidFill>
                  <a:srgbClr val="808080"/>
                </a:solidFill>
              </a:rPr>
              <a:t>  </a:t>
            </a:r>
            <a:r>
              <a:rPr lang="en-US" sz="1400" b="1" dirty="0">
                <a:solidFill>
                  <a:srgbClr val="000080"/>
                </a:solidFill>
              </a:rPr>
              <a:t>return </a:t>
            </a:r>
            <a:r>
              <a:rPr lang="en-US" sz="1400" dirty="0" err="1"/>
              <a:t>knex</a:t>
            </a:r>
            <a:r>
              <a:rPr lang="en-US" sz="1400" dirty="0"/>
              <a:t>(</a:t>
            </a:r>
            <a:r>
              <a:rPr lang="en-US" sz="1400" b="1" dirty="0">
                <a:solidFill>
                  <a:srgbClr val="008000"/>
                </a:solidFill>
              </a:rPr>
              <a:t>'users'</a:t>
            </a:r>
            <a:r>
              <a:rPr lang="en-US" sz="1400" dirty="0"/>
              <a:t>).del()</a:t>
            </a:r>
            <a:br>
              <a:rPr lang="en-US" sz="1400" dirty="0"/>
            </a:br>
            <a:r>
              <a:rPr lang="en-US" sz="1400" dirty="0"/>
              <a:t>  .then(() =&gt; {</a:t>
            </a:r>
            <a:br>
              <a:rPr lang="en-US" sz="1400" dirty="0"/>
            </a:br>
            <a:r>
              <a:rPr lang="en-US" sz="1400" dirty="0"/>
              <a:t>    </a:t>
            </a:r>
            <a:r>
              <a:rPr lang="en-US" sz="1400" b="1" dirty="0">
                <a:solidFill>
                  <a:srgbClr val="000080"/>
                </a:solidFill>
              </a:rPr>
              <a:t>return </a:t>
            </a:r>
            <a:r>
              <a:rPr lang="en-US" sz="1400" dirty="0" err="1"/>
              <a:t>Promise.all</a:t>
            </a:r>
            <a:r>
              <a:rPr lang="en-US" sz="1400" dirty="0"/>
              <a:t>([</a:t>
            </a:r>
            <a:br>
              <a:rPr lang="en-US" sz="1400" dirty="0"/>
            </a:br>
            <a:r>
              <a:rPr lang="en-US" sz="1400" dirty="0"/>
              <a:t>      </a:t>
            </a:r>
            <a:r>
              <a:rPr lang="en-US" sz="1400" i="1" dirty="0">
                <a:solidFill>
                  <a:srgbClr val="808080"/>
                </a:solidFill>
              </a:rPr>
              <a:t>// Inserts seed entries</a:t>
            </a:r>
            <a:br>
              <a:rPr lang="en-US" sz="1400" i="1" dirty="0">
                <a:solidFill>
                  <a:srgbClr val="808080"/>
                </a:solidFill>
              </a:rPr>
            </a:br>
            <a:r>
              <a:rPr lang="en-US" sz="1400" i="1" dirty="0">
                <a:solidFill>
                  <a:srgbClr val="808080"/>
                </a:solidFill>
              </a:rPr>
              <a:t>      </a:t>
            </a:r>
            <a:r>
              <a:rPr lang="en-US" sz="1400" dirty="0" err="1"/>
              <a:t>knex</a:t>
            </a:r>
            <a:r>
              <a:rPr lang="en-US" sz="1400" dirty="0"/>
              <a:t>(</a:t>
            </a:r>
            <a:r>
              <a:rPr lang="en-US" sz="1400" b="1" dirty="0">
                <a:solidFill>
                  <a:srgbClr val="008000"/>
                </a:solidFill>
              </a:rPr>
              <a:t>'users'</a:t>
            </a:r>
            <a:r>
              <a:rPr lang="en-US" sz="1400" dirty="0"/>
              <a:t>).insert({</a:t>
            </a:r>
            <a:br>
              <a:rPr lang="en-US" sz="1400" dirty="0"/>
            </a:br>
            <a:r>
              <a:rPr lang="en-US" sz="1400" dirty="0"/>
              <a:t>        username: </a:t>
            </a:r>
            <a:r>
              <a:rPr lang="en-US" sz="1400" b="1" dirty="0" smtClean="0">
                <a:solidFill>
                  <a:srgbClr val="008000"/>
                </a:solidFill>
              </a:rPr>
              <a:t>oak'</a:t>
            </a:r>
            <a:r>
              <a:rPr lang="en-US" sz="1400" dirty="0" smtClean="0"/>
              <a:t>,</a:t>
            </a:r>
            <a:r>
              <a:rPr lang="en-US" sz="1400" dirty="0"/>
              <a:t/>
            </a:r>
            <a:br>
              <a:rPr lang="en-US" sz="1400" dirty="0"/>
            </a:br>
            <a:r>
              <a:rPr lang="en-US" sz="1400" dirty="0"/>
              <a:t>        email: </a:t>
            </a:r>
            <a:r>
              <a:rPr lang="en-US" sz="1400" dirty="0" smtClean="0"/>
              <a:t>‘</a:t>
            </a:r>
            <a:r>
              <a:rPr lang="en-US" sz="1400" b="1" dirty="0" err="1" smtClean="0">
                <a:solidFill>
                  <a:srgbClr val="008000"/>
                </a:solidFill>
              </a:rPr>
              <a:t>oak@acourse.io</a:t>
            </a:r>
            <a:r>
              <a:rPr lang="en-US" sz="1400" b="1" dirty="0" smtClean="0">
                <a:solidFill>
                  <a:srgbClr val="008000"/>
                </a:solidFill>
              </a:rPr>
              <a:t>'</a:t>
            </a:r>
            <a:r>
              <a:rPr lang="en-US" sz="1400" b="1" dirty="0">
                <a:solidFill>
                  <a:srgbClr val="008000"/>
                </a:solidFill>
              </a:rPr>
              <a:t/>
            </a:r>
            <a:br>
              <a:rPr lang="en-US" sz="1400" b="1" dirty="0">
                <a:solidFill>
                  <a:srgbClr val="008000"/>
                </a:solidFill>
              </a:rPr>
            </a:br>
            <a:r>
              <a:rPr lang="en-US" sz="1400" b="1" dirty="0">
                <a:solidFill>
                  <a:srgbClr val="008000"/>
                </a:solidFill>
              </a:rPr>
              <a:t>      </a:t>
            </a:r>
            <a:r>
              <a:rPr lang="en-US" sz="1400" dirty="0"/>
              <a:t>}),</a:t>
            </a:r>
            <a:br>
              <a:rPr lang="en-US" sz="1400" dirty="0"/>
            </a:br>
            <a:r>
              <a:rPr lang="en-US" sz="1400" dirty="0"/>
              <a:t>      </a:t>
            </a:r>
            <a:r>
              <a:rPr lang="en-US" sz="1400" dirty="0" err="1"/>
              <a:t>knex</a:t>
            </a:r>
            <a:r>
              <a:rPr lang="en-US" sz="1400" dirty="0"/>
              <a:t>(</a:t>
            </a:r>
            <a:r>
              <a:rPr lang="en-US" sz="1400" b="1" dirty="0">
                <a:solidFill>
                  <a:srgbClr val="008000"/>
                </a:solidFill>
              </a:rPr>
              <a:t>'users'</a:t>
            </a:r>
            <a:r>
              <a:rPr lang="en-US" sz="1400" dirty="0"/>
              <a:t>).insert({</a:t>
            </a:r>
            <a:br>
              <a:rPr lang="en-US" sz="1400" dirty="0"/>
            </a:br>
            <a:r>
              <a:rPr lang="en-US" sz="1400" dirty="0"/>
              <a:t>        username: </a:t>
            </a:r>
            <a:r>
              <a:rPr lang="en-US" sz="1400" b="1" dirty="0" smtClean="0">
                <a:solidFill>
                  <a:srgbClr val="008000"/>
                </a:solidFill>
              </a:rPr>
              <a:t>north'</a:t>
            </a:r>
            <a:r>
              <a:rPr lang="en-US" sz="1400" dirty="0" smtClean="0"/>
              <a:t>,</a:t>
            </a:r>
            <a:r>
              <a:rPr lang="en-US" sz="1400" dirty="0"/>
              <a:t/>
            </a:r>
            <a:br>
              <a:rPr lang="en-US" sz="1400" dirty="0"/>
            </a:br>
            <a:r>
              <a:rPr lang="en-US" sz="1400" dirty="0"/>
              <a:t>        email: </a:t>
            </a:r>
            <a:r>
              <a:rPr lang="en-US" sz="1400" dirty="0" smtClean="0"/>
              <a:t>‘</a:t>
            </a:r>
            <a:r>
              <a:rPr lang="en-US" sz="1400" b="1" dirty="0" err="1" smtClean="0">
                <a:solidFill>
                  <a:srgbClr val="008000"/>
                </a:solidFill>
              </a:rPr>
              <a:t>north@acourse.io</a:t>
            </a:r>
            <a:r>
              <a:rPr lang="en-US" sz="1400" b="1" dirty="0" smtClean="0">
                <a:solidFill>
                  <a:srgbClr val="008000"/>
                </a:solidFill>
              </a:rPr>
              <a:t>'</a:t>
            </a:r>
            <a:r>
              <a:rPr lang="en-US" sz="1400" b="1" dirty="0">
                <a:solidFill>
                  <a:srgbClr val="008000"/>
                </a:solidFill>
              </a:rPr>
              <a:t/>
            </a:r>
            <a:br>
              <a:rPr lang="en-US" sz="1400" b="1" dirty="0">
                <a:solidFill>
                  <a:srgbClr val="008000"/>
                </a:solidFill>
              </a:rPr>
            </a:br>
            <a:r>
              <a:rPr lang="en-US" sz="1400" b="1" dirty="0">
                <a:solidFill>
                  <a:srgbClr val="008000"/>
                </a:solidFill>
              </a:rPr>
              <a:t>      </a:t>
            </a:r>
            <a:r>
              <a:rPr lang="en-US" sz="1400" dirty="0"/>
              <a:t>})</a:t>
            </a:r>
            <a:br>
              <a:rPr lang="en-US" sz="1400" dirty="0"/>
            </a:br>
            <a:r>
              <a:rPr lang="en-US" sz="1400" dirty="0"/>
              <a:t>    ]);</a:t>
            </a:r>
            <a:br>
              <a:rPr lang="en-US" sz="1400" dirty="0"/>
            </a:br>
            <a:r>
              <a:rPr lang="en-US" sz="1400" dirty="0"/>
              <a:t>  });</a:t>
            </a:r>
            <a:br>
              <a:rPr lang="en-US" sz="1400" dirty="0"/>
            </a:br>
            <a:r>
              <a:rPr lang="en-US" sz="1400" dirty="0"/>
              <a:t>};</a:t>
            </a:r>
          </a:p>
        </p:txBody>
      </p:sp>
    </p:spTree>
    <p:extLst>
      <p:ext uri="{BB962C8B-B14F-4D97-AF65-F5344CB8AC3E}">
        <p14:creationId xmlns:p14="http://schemas.microsoft.com/office/powerpoint/2010/main" val="13804600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the seed</a:t>
            </a:r>
            <a:r>
              <a:rPr lang="en-US" dirty="0" smtClean="0"/>
              <a:t>: </a:t>
            </a:r>
            <a:r>
              <a:rPr lang="en-US" sz="3200" dirty="0" err="1">
                <a:solidFill>
                  <a:schemeClr val="accent6"/>
                </a:solidFill>
              </a:rPr>
              <a:t>knex</a:t>
            </a:r>
            <a:r>
              <a:rPr lang="en-US" sz="3200" dirty="0">
                <a:solidFill>
                  <a:schemeClr val="accent6"/>
                </a:solidFill>
              </a:rPr>
              <a:t> </a:t>
            </a:r>
            <a:r>
              <a:rPr lang="en-US" sz="3200" dirty="0" err="1">
                <a:solidFill>
                  <a:schemeClr val="accent6"/>
                </a:solidFill>
              </a:rPr>
              <a:t>seed:run</a:t>
            </a:r>
            <a:r>
              <a:rPr lang="en-US" sz="3200" dirty="0">
                <a:solidFill>
                  <a:schemeClr val="accent6"/>
                </a:solidFill>
              </a:rPr>
              <a:t> --</a:t>
            </a:r>
            <a:r>
              <a:rPr lang="en-US" sz="3200" dirty="0" err="1">
                <a:solidFill>
                  <a:schemeClr val="accent6"/>
                </a:solidFill>
              </a:rPr>
              <a:t>env</a:t>
            </a:r>
            <a:r>
              <a:rPr lang="en-US" sz="3200" dirty="0">
                <a:solidFill>
                  <a:schemeClr val="accent6"/>
                </a:solidFill>
              </a:rPr>
              <a:t> development</a:t>
            </a:r>
            <a:endParaRPr lang="en-US" dirty="0">
              <a:solidFill>
                <a:schemeClr val="accent6"/>
              </a:solidFill>
            </a:endParaRPr>
          </a:p>
        </p:txBody>
      </p:sp>
      <p:pic>
        <p:nvPicPr>
          <p:cNvPr id="4" name="Content Placeholder 3"/>
          <p:cNvPicPr>
            <a:picLocks noGrp="1" noChangeAspect="1"/>
          </p:cNvPicPr>
          <p:nvPr>
            <p:ph idx="1"/>
          </p:nvPr>
        </p:nvPicPr>
        <p:blipFill>
          <a:blip r:embed="rId2"/>
          <a:stretch>
            <a:fillRect/>
          </a:stretch>
        </p:blipFill>
        <p:spPr>
          <a:xfrm>
            <a:off x="1949450" y="3029744"/>
            <a:ext cx="8293100" cy="1943100"/>
          </a:xfrm>
          <a:prstGeom prst="rect">
            <a:avLst/>
          </a:prstGeom>
        </p:spPr>
      </p:pic>
    </p:spTree>
    <p:extLst>
      <p:ext uri="{BB962C8B-B14F-4D97-AF65-F5344CB8AC3E}">
        <p14:creationId xmlns:p14="http://schemas.microsoft.com/office/powerpoint/2010/main" val="1364908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you doing when you finish new features </a:t>
            </a:r>
            <a:endParaRPr lang="en-US" dirty="0"/>
          </a:p>
        </p:txBody>
      </p:sp>
      <p:sp>
        <p:nvSpPr>
          <p:cNvPr id="3" name="Content Placeholder 2"/>
          <p:cNvSpPr>
            <a:spLocks noGrp="1"/>
          </p:cNvSpPr>
          <p:nvPr>
            <p:ph idx="1"/>
          </p:nvPr>
        </p:nvSpPr>
        <p:spPr/>
        <p:txBody>
          <a:bodyPr/>
          <a:lstStyle/>
          <a:p>
            <a:r>
              <a:rPr lang="en-US" dirty="0"/>
              <a:t>M</a:t>
            </a:r>
            <a:r>
              <a:rPr lang="en-US" dirty="0" smtClean="0"/>
              <a:t>anually </a:t>
            </a:r>
            <a:r>
              <a:rPr lang="en-US" dirty="0"/>
              <a:t>test all </a:t>
            </a:r>
            <a:r>
              <a:rPr lang="en-US" dirty="0" smtClean="0"/>
              <a:t>features?</a:t>
            </a:r>
            <a:r>
              <a:rPr lang="en-US" dirty="0"/>
              <a:t> </a:t>
            </a:r>
            <a:r>
              <a:rPr lang="en-US" dirty="0" smtClean="0"/>
              <a:t> To </a:t>
            </a:r>
            <a:r>
              <a:rPr lang="en-US" dirty="0"/>
              <a:t>ensure the new code doesn’t break existing functionality</a:t>
            </a:r>
            <a:endParaRPr lang="en-US" dirty="0" smtClean="0"/>
          </a:p>
          <a:p>
            <a:r>
              <a:rPr lang="en-US" dirty="0" smtClean="0"/>
              <a:t>How </a:t>
            </a:r>
            <a:r>
              <a:rPr lang="en-US" dirty="0"/>
              <a:t>about when you’re fixing a bug?  Do you manually test your app</a:t>
            </a:r>
            <a:r>
              <a:rPr lang="en-US" dirty="0" smtClean="0"/>
              <a:t>?</a:t>
            </a:r>
          </a:p>
          <a:p>
            <a:r>
              <a:rPr lang="en-US" dirty="0"/>
              <a:t>How many times - ten, twenty, thirty times?</a:t>
            </a:r>
            <a:endParaRPr lang="en-US" dirty="0" smtClean="0"/>
          </a:p>
          <a:p>
            <a:endParaRPr lang="en-US" dirty="0"/>
          </a:p>
        </p:txBody>
      </p:sp>
    </p:spTree>
    <p:extLst>
      <p:ext uri="{BB962C8B-B14F-4D97-AF65-F5344CB8AC3E}">
        <p14:creationId xmlns:p14="http://schemas.microsoft.com/office/powerpoint/2010/main" val="13337961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Hook</a:t>
            </a:r>
            <a:endParaRPr lang="en-US" dirty="0"/>
          </a:p>
        </p:txBody>
      </p:sp>
      <p:sp>
        <p:nvSpPr>
          <p:cNvPr id="4" name="Rectangle 3"/>
          <p:cNvSpPr/>
          <p:nvPr/>
        </p:nvSpPr>
        <p:spPr>
          <a:xfrm>
            <a:off x="5219114" y="626912"/>
            <a:ext cx="7484012" cy="5632311"/>
          </a:xfrm>
          <a:prstGeom prst="rect">
            <a:avLst/>
          </a:prstGeom>
        </p:spPr>
        <p:txBody>
          <a:bodyPr wrap="square">
            <a:spAutoFit/>
          </a:bodyPr>
          <a:lstStyle/>
          <a:p>
            <a:r>
              <a:rPr lang="en-US" dirty="0"/>
              <a:t>describe(</a:t>
            </a:r>
            <a:r>
              <a:rPr lang="en-US" b="1" dirty="0">
                <a:solidFill>
                  <a:srgbClr val="008000"/>
                </a:solidFill>
              </a:rPr>
              <a:t>'hooks'</a:t>
            </a:r>
            <a:r>
              <a:rPr lang="en-US" dirty="0"/>
              <a:t>, </a:t>
            </a:r>
            <a:r>
              <a:rPr lang="en-US" b="1" dirty="0">
                <a:solidFill>
                  <a:srgbClr val="000080"/>
                </a:solidFill>
              </a:rPr>
              <a:t>function</a:t>
            </a:r>
            <a:r>
              <a:rPr lang="en-US" dirty="0"/>
              <a:t>() {</a:t>
            </a:r>
            <a:br>
              <a:rPr lang="en-US" dirty="0"/>
            </a:br>
            <a:r>
              <a:rPr lang="en-US" dirty="0"/>
              <a:t/>
            </a:r>
            <a:br>
              <a:rPr lang="en-US" dirty="0"/>
            </a:br>
            <a:r>
              <a:rPr lang="en-US" dirty="0"/>
              <a:t>  before(</a:t>
            </a:r>
            <a:r>
              <a:rPr lang="en-US" b="1" dirty="0">
                <a:solidFill>
                  <a:srgbClr val="000080"/>
                </a:solidFill>
              </a:rPr>
              <a:t>function</a:t>
            </a:r>
            <a:r>
              <a:rPr lang="en-US" dirty="0"/>
              <a:t>() {</a:t>
            </a:r>
            <a:br>
              <a:rPr lang="en-US" dirty="0"/>
            </a:br>
            <a:r>
              <a:rPr lang="en-US" dirty="0"/>
              <a:t>    </a:t>
            </a:r>
            <a:r>
              <a:rPr lang="en-US" i="1" dirty="0">
                <a:solidFill>
                  <a:srgbClr val="808080"/>
                </a:solidFill>
              </a:rPr>
              <a:t>// runs before all tests in this block</a:t>
            </a:r>
            <a:br>
              <a:rPr lang="en-US" i="1" dirty="0">
                <a:solidFill>
                  <a:srgbClr val="808080"/>
                </a:solidFill>
              </a:rPr>
            </a:br>
            <a:r>
              <a:rPr lang="en-US" i="1" dirty="0">
                <a:solidFill>
                  <a:srgbClr val="808080"/>
                </a:solidFill>
              </a:rPr>
              <a:t>  </a:t>
            </a:r>
            <a:r>
              <a:rPr lang="en-US" dirty="0"/>
              <a:t>});</a:t>
            </a:r>
            <a:br>
              <a:rPr lang="en-US" dirty="0"/>
            </a:br>
            <a:r>
              <a:rPr lang="en-US" dirty="0"/>
              <a:t/>
            </a:r>
            <a:br>
              <a:rPr lang="en-US" dirty="0"/>
            </a:br>
            <a:r>
              <a:rPr lang="en-US" dirty="0"/>
              <a:t>  after(</a:t>
            </a:r>
            <a:r>
              <a:rPr lang="en-US" b="1" dirty="0">
                <a:solidFill>
                  <a:srgbClr val="000080"/>
                </a:solidFill>
              </a:rPr>
              <a:t>function</a:t>
            </a:r>
            <a:r>
              <a:rPr lang="en-US" dirty="0"/>
              <a:t>() {</a:t>
            </a:r>
            <a:br>
              <a:rPr lang="en-US" dirty="0"/>
            </a:br>
            <a:r>
              <a:rPr lang="en-US" dirty="0"/>
              <a:t>    </a:t>
            </a:r>
            <a:r>
              <a:rPr lang="en-US" i="1" dirty="0">
                <a:solidFill>
                  <a:srgbClr val="808080"/>
                </a:solidFill>
              </a:rPr>
              <a:t>// runs after all tests in this block</a:t>
            </a:r>
            <a:br>
              <a:rPr lang="en-US" i="1" dirty="0">
                <a:solidFill>
                  <a:srgbClr val="808080"/>
                </a:solidFill>
              </a:rPr>
            </a:br>
            <a:r>
              <a:rPr lang="en-US" i="1" dirty="0">
                <a:solidFill>
                  <a:srgbClr val="808080"/>
                </a:solidFill>
              </a:rPr>
              <a:t>  </a:t>
            </a:r>
            <a:r>
              <a:rPr lang="en-US" dirty="0"/>
              <a:t>});</a:t>
            </a:r>
            <a:br>
              <a:rPr lang="en-US" dirty="0"/>
            </a:br>
            <a:r>
              <a:rPr lang="en-US" dirty="0"/>
              <a:t/>
            </a:r>
            <a:br>
              <a:rPr lang="en-US" dirty="0"/>
            </a:br>
            <a:r>
              <a:rPr lang="en-US" dirty="0"/>
              <a:t>  </a:t>
            </a:r>
            <a:r>
              <a:rPr lang="en-US" dirty="0" err="1"/>
              <a:t>beforeEach</a:t>
            </a:r>
            <a:r>
              <a:rPr lang="en-US" dirty="0"/>
              <a:t>(</a:t>
            </a:r>
            <a:r>
              <a:rPr lang="en-US" b="1" dirty="0">
                <a:solidFill>
                  <a:srgbClr val="000080"/>
                </a:solidFill>
              </a:rPr>
              <a:t>function</a:t>
            </a:r>
            <a:r>
              <a:rPr lang="en-US" dirty="0"/>
              <a:t>() {</a:t>
            </a:r>
            <a:br>
              <a:rPr lang="en-US" dirty="0"/>
            </a:br>
            <a:r>
              <a:rPr lang="en-US" dirty="0"/>
              <a:t>    </a:t>
            </a:r>
            <a:r>
              <a:rPr lang="en-US" i="1" dirty="0">
                <a:solidFill>
                  <a:srgbClr val="808080"/>
                </a:solidFill>
              </a:rPr>
              <a:t>// runs before each test in this block</a:t>
            </a:r>
            <a:br>
              <a:rPr lang="en-US" i="1" dirty="0">
                <a:solidFill>
                  <a:srgbClr val="808080"/>
                </a:solidFill>
              </a:rPr>
            </a:br>
            <a:r>
              <a:rPr lang="en-US" i="1" dirty="0">
                <a:solidFill>
                  <a:srgbClr val="808080"/>
                </a:solidFill>
              </a:rPr>
              <a:t>  </a:t>
            </a:r>
            <a:r>
              <a:rPr lang="en-US" dirty="0"/>
              <a:t>});</a:t>
            </a:r>
            <a:br>
              <a:rPr lang="en-US" dirty="0"/>
            </a:br>
            <a:r>
              <a:rPr lang="en-US" dirty="0"/>
              <a:t/>
            </a:r>
            <a:br>
              <a:rPr lang="en-US" dirty="0"/>
            </a:br>
            <a:r>
              <a:rPr lang="en-US" dirty="0"/>
              <a:t>  </a:t>
            </a:r>
            <a:r>
              <a:rPr lang="en-US" dirty="0" err="1"/>
              <a:t>afterEach</a:t>
            </a:r>
            <a:r>
              <a:rPr lang="en-US" dirty="0"/>
              <a:t>(</a:t>
            </a:r>
            <a:r>
              <a:rPr lang="en-US" b="1" dirty="0">
                <a:solidFill>
                  <a:srgbClr val="000080"/>
                </a:solidFill>
              </a:rPr>
              <a:t>function</a:t>
            </a:r>
            <a:r>
              <a:rPr lang="en-US" dirty="0"/>
              <a:t>() {</a:t>
            </a:r>
            <a:br>
              <a:rPr lang="en-US" dirty="0"/>
            </a:br>
            <a:r>
              <a:rPr lang="en-US" dirty="0"/>
              <a:t>    </a:t>
            </a:r>
            <a:r>
              <a:rPr lang="en-US" i="1" dirty="0">
                <a:solidFill>
                  <a:srgbClr val="808080"/>
                </a:solidFill>
              </a:rPr>
              <a:t>// runs after each test in this block</a:t>
            </a:r>
            <a:br>
              <a:rPr lang="en-US" i="1" dirty="0">
                <a:solidFill>
                  <a:srgbClr val="808080"/>
                </a:solidFill>
              </a:rPr>
            </a:br>
            <a:r>
              <a:rPr lang="en-US" i="1" dirty="0">
                <a:solidFill>
                  <a:srgbClr val="808080"/>
                </a:solidFill>
              </a:rPr>
              <a:t>  </a:t>
            </a:r>
            <a:r>
              <a:rPr lang="en-US" dirty="0"/>
              <a:t>});</a:t>
            </a:r>
            <a:br>
              <a:rPr lang="en-US" dirty="0"/>
            </a:br>
            <a:r>
              <a:rPr lang="en-US" dirty="0"/>
              <a:t/>
            </a:r>
            <a:br>
              <a:rPr lang="en-US" dirty="0"/>
            </a:br>
            <a:r>
              <a:rPr lang="en-US" dirty="0"/>
              <a:t>  </a:t>
            </a:r>
            <a:r>
              <a:rPr lang="en-US" i="1" dirty="0">
                <a:solidFill>
                  <a:srgbClr val="808080"/>
                </a:solidFill>
              </a:rPr>
              <a:t>// test cases</a:t>
            </a:r>
            <a:br>
              <a:rPr lang="en-US" i="1" dirty="0">
                <a:solidFill>
                  <a:srgbClr val="808080"/>
                </a:solidFill>
              </a:rPr>
            </a:br>
            <a:r>
              <a:rPr lang="en-US" dirty="0"/>
              <a:t>});</a:t>
            </a:r>
          </a:p>
        </p:txBody>
      </p:sp>
    </p:spTree>
    <p:extLst>
      <p:ext uri="{BB962C8B-B14F-4D97-AF65-F5344CB8AC3E}">
        <p14:creationId xmlns:p14="http://schemas.microsoft.com/office/powerpoint/2010/main" val="2484616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See the code</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drive.google.com/open?id=0B_nVsSVoeP4mYkhHcWJocExaQVU</a:t>
            </a:r>
            <a:endParaRPr lang="th-TH" dirty="0" smtClean="0"/>
          </a:p>
          <a:p>
            <a:pPr lvl="1"/>
            <a:r>
              <a:rPr lang="en-US" dirty="0" smtClean="0"/>
              <a:t>test/integration/</a:t>
            </a:r>
            <a:r>
              <a:rPr lang="en-US" dirty="0" err="1" smtClean="0"/>
              <a:t>routes.users.test.js</a:t>
            </a:r>
            <a:endParaRPr lang="en-US" dirty="0" smtClean="0"/>
          </a:p>
          <a:p>
            <a:pPr lvl="1"/>
            <a:r>
              <a:rPr lang="en-US" dirty="0" err="1" smtClean="0"/>
              <a:t>src</a:t>
            </a:r>
            <a:r>
              <a:rPr lang="en-US" dirty="0" smtClean="0"/>
              <a:t>/server/routes/</a:t>
            </a:r>
            <a:r>
              <a:rPr lang="en-US" dirty="0" err="1" smtClean="0"/>
              <a:t>users.js</a:t>
            </a:r>
            <a:endParaRPr lang="en-US" dirty="0"/>
          </a:p>
        </p:txBody>
      </p:sp>
    </p:spTree>
    <p:extLst>
      <p:ext uri="{BB962C8B-B14F-4D97-AF65-F5344CB8AC3E}">
        <p14:creationId xmlns:p14="http://schemas.microsoft.com/office/powerpoint/2010/main" val="17943169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Keep in </a:t>
            </a:r>
            <a:r>
              <a:rPr lang="en-US" dirty="0" smtClean="0"/>
              <a:t>mind!! - Integration test step:</a:t>
            </a:r>
            <a:endParaRPr lang="en-US" dirty="0"/>
          </a:p>
        </p:txBody>
      </p:sp>
      <p:sp>
        <p:nvSpPr>
          <p:cNvPr id="3" name="Content Placeholder 2"/>
          <p:cNvSpPr>
            <a:spLocks noGrp="1"/>
          </p:cNvSpPr>
          <p:nvPr>
            <p:ph idx="1"/>
          </p:nvPr>
        </p:nvSpPr>
        <p:spPr/>
        <p:txBody>
          <a:bodyPr/>
          <a:lstStyle/>
          <a:p>
            <a:pPr fontAlgn="base"/>
            <a:r>
              <a:rPr lang="en-US" dirty="0"/>
              <a:t>Write test</a:t>
            </a:r>
          </a:p>
          <a:p>
            <a:pPr fontAlgn="base"/>
            <a:r>
              <a:rPr lang="en-US" dirty="0"/>
              <a:t>Run the test (it should fail)</a:t>
            </a:r>
          </a:p>
          <a:p>
            <a:pPr fontAlgn="base"/>
            <a:r>
              <a:rPr lang="en-US" dirty="0"/>
              <a:t>Write code</a:t>
            </a:r>
          </a:p>
          <a:p>
            <a:pPr fontAlgn="base"/>
            <a:r>
              <a:rPr lang="en-US" dirty="0"/>
              <a:t>Run the test (it should pass)</a:t>
            </a:r>
          </a:p>
          <a:p>
            <a:endParaRPr lang="en-US" dirty="0"/>
          </a:p>
        </p:txBody>
      </p:sp>
    </p:spTree>
    <p:extLst>
      <p:ext uri="{BB962C8B-B14F-4D97-AF65-F5344CB8AC3E}">
        <p14:creationId xmlns:p14="http://schemas.microsoft.com/office/powerpoint/2010/main" val="14602334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9533111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a:t>
            </a:r>
            <a:endParaRPr lang="en-US" dirty="0"/>
          </a:p>
        </p:txBody>
      </p:sp>
      <p:sp>
        <p:nvSpPr>
          <p:cNvPr id="3" name="Content Placeholder 2"/>
          <p:cNvSpPr>
            <a:spLocks noGrp="1"/>
          </p:cNvSpPr>
          <p:nvPr>
            <p:ph idx="1"/>
          </p:nvPr>
        </p:nvSpPr>
        <p:spPr/>
        <p:txBody>
          <a:bodyPr/>
          <a:lstStyle/>
          <a:p>
            <a:r>
              <a:rPr lang="en-US" dirty="0" smtClean="0"/>
              <a:t>What is Agile?</a:t>
            </a:r>
          </a:p>
          <a:p>
            <a:r>
              <a:rPr lang="en-US" dirty="0" smtClean="0"/>
              <a:t>Agile Manifesto</a:t>
            </a:r>
          </a:p>
          <a:p>
            <a:r>
              <a:rPr lang="en-US" dirty="0" smtClean="0"/>
              <a:t>Agile Principle</a:t>
            </a:r>
          </a:p>
          <a:p>
            <a:r>
              <a:rPr lang="en-US" dirty="0" smtClean="0"/>
              <a:t>Agile Methodologies</a:t>
            </a:r>
            <a:endParaRPr lang="en-US" dirty="0"/>
          </a:p>
        </p:txBody>
      </p:sp>
    </p:spTree>
    <p:extLst>
      <p:ext uri="{BB962C8B-B14F-4D97-AF65-F5344CB8AC3E}">
        <p14:creationId xmlns:p14="http://schemas.microsoft.com/office/powerpoint/2010/main" val="12191087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Agile?</a:t>
            </a:r>
          </a:p>
        </p:txBody>
      </p:sp>
      <p:sp>
        <p:nvSpPr>
          <p:cNvPr id="3" name="Content Placeholder 2"/>
          <p:cNvSpPr>
            <a:spLocks noGrp="1"/>
          </p:cNvSpPr>
          <p:nvPr>
            <p:ph idx="1"/>
          </p:nvPr>
        </p:nvSpPr>
        <p:spPr/>
        <p:txBody>
          <a:bodyPr/>
          <a:lstStyle/>
          <a:p>
            <a:r>
              <a:rPr lang="en-US" dirty="0"/>
              <a:t>Agile development is an umbrella term that describes several agile methodologies to handle IT teams and projects. The word ‘Agile’ is derived from agile manifesto (http://</a:t>
            </a:r>
            <a:r>
              <a:rPr lang="en-US" dirty="0" err="1"/>
              <a:t>agilemanifesto.org</a:t>
            </a:r>
            <a:r>
              <a:rPr lang="en-US" dirty="0"/>
              <a:t>/)</a:t>
            </a:r>
          </a:p>
        </p:txBody>
      </p:sp>
    </p:spTree>
    <p:extLst>
      <p:ext uri="{BB962C8B-B14F-4D97-AF65-F5344CB8AC3E}">
        <p14:creationId xmlns:p14="http://schemas.microsoft.com/office/powerpoint/2010/main" val="6550424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manifesto</a:t>
            </a:r>
          </a:p>
        </p:txBody>
      </p:sp>
      <p:sp>
        <p:nvSpPr>
          <p:cNvPr id="3" name="Content Placeholder 2"/>
          <p:cNvSpPr>
            <a:spLocks noGrp="1"/>
          </p:cNvSpPr>
          <p:nvPr>
            <p:ph idx="1"/>
          </p:nvPr>
        </p:nvSpPr>
        <p:spPr>
          <a:xfrm>
            <a:off x="838200" y="1825625"/>
            <a:ext cx="4258456" cy="4351338"/>
          </a:xfrm>
        </p:spPr>
        <p:txBody>
          <a:bodyPr/>
          <a:lstStyle/>
          <a:p>
            <a:r>
              <a:rPr lang="en-US" dirty="0"/>
              <a:t>In 2001, a group of people got together to discuss about better ways of software development as the traditional approach was failing in reaching customer requirements. After many discussions, they came up with the agile manifesto</a:t>
            </a:r>
          </a:p>
        </p:txBody>
      </p:sp>
      <p:pic>
        <p:nvPicPr>
          <p:cNvPr id="4" name="Picture 3"/>
          <p:cNvPicPr>
            <a:picLocks noChangeAspect="1"/>
          </p:cNvPicPr>
          <p:nvPr/>
        </p:nvPicPr>
        <p:blipFill>
          <a:blip r:embed="rId2"/>
          <a:stretch>
            <a:fillRect/>
          </a:stretch>
        </p:blipFill>
        <p:spPr>
          <a:xfrm>
            <a:off x="5371993" y="1204523"/>
            <a:ext cx="6565238" cy="4972440"/>
          </a:xfrm>
          <a:prstGeom prst="rect">
            <a:avLst/>
          </a:prstGeom>
        </p:spPr>
      </p:pic>
    </p:spTree>
    <p:extLst>
      <p:ext uri="{BB962C8B-B14F-4D97-AF65-F5344CB8AC3E}">
        <p14:creationId xmlns:p14="http://schemas.microsoft.com/office/powerpoint/2010/main" val="13329994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manifesto </a:t>
            </a:r>
          </a:p>
        </p:txBody>
      </p:sp>
      <p:sp>
        <p:nvSpPr>
          <p:cNvPr id="3" name="Content Placeholder 2"/>
          <p:cNvSpPr>
            <a:spLocks noGrp="1"/>
          </p:cNvSpPr>
          <p:nvPr>
            <p:ph idx="1"/>
          </p:nvPr>
        </p:nvSpPr>
        <p:spPr>
          <a:xfrm>
            <a:off x="838200" y="1825625"/>
            <a:ext cx="10515600" cy="1652093"/>
          </a:xfrm>
        </p:spPr>
        <p:txBody>
          <a:bodyPr/>
          <a:lstStyle/>
          <a:p>
            <a:r>
              <a:rPr lang="en-US" dirty="0"/>
              <a:t>We are uncovering better ways of developing software by doing it and helping others does it. Through this work we have come to value </a:t>
            </a:r>
          </a:p>
        </p:txBody>
      </p:sp>
      <p:pic>
        <p:nvPicPr>
          <p:cNvPr id="4" name="Picture 3"/>
          <p:cNvPicPr>
            <a:picLocks noChangeAspect="1"/>
          </p:cNvPicPr>
          <p:nvPr/>
        </p:nvPicPr>
        <p:blipFill>
          <a:blip r:embed="rId2"/>
          <a:stretch>
            <a:fillRect/>
          </a:stretch>
        </p:blipFill>
        <p:spPr>
          <a:xfrm>
            <a:off x="2714469" y="3477718"/>
            <a:ext cx="6553200" cy="1816100"/>
          </a:xfrm>
          <a:prstGeom prst="rect">
            <a:avLst/>
          </a:prstGeom>
        </p:spPr>
      </p:pic>
    </p:spTree>
    <p:extLst>
      <p:ext uri="{BB962C8B-B14F-4D97-AF65-F5344CB8AC3E}">
        <p14:creationId xmlns:p14="http://schemas.microsoft.com/office/powerpoint/2010/main" val="15202533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 Our highest priority is to satisfy the customer through early and continuous delivery of valuable software.</a:t>
            </a:r>
          </a:p>
        </p:txBody>
      </p:sp>
      <p:sp>
        <p:nvSpPr>
          <p:cNvPr id="3" name="Content Placeholder 2"/>
          <p:cNvSpPr>
            <a:spLocks noGrp="1"/>
          </p:cNvSpPr>
          <p:nvPr>
            <p:ph idx="1"/>
          </p:nvPr>
        </p:nvSpPr>
        <p:spPr>
          <a:xfrm>
            <a:off x="838200" y="2155408"/>
            <a:ext cx="10515600" cy="4351338"/>
          </a:xfrm>
        </p:spPr>
        <p:txBody>
          <a:bodyPr/>
          <a:lstStyle/>
          <a:p>
            <a:r>
              <a:rPr lang="en-US" dirty="0" smtClean="0"/>
              <a:t>Unlike </a:t>
            </a:r>
            <a:r>
              <a:rPr lang="en-US" dirty="0"/>
              <a:t>the traditional software development (Delivery after months/years of work), small components of the project functionality are delivered within weeks after starting the project. It is incremental delivery rather than a single delivery. Features having high business value getting delivered early and continuously gains customer satisfaction which is very critical in business.</a:t>
            </a:r>
          </a:p>
        </p:txBody>
      </p:sp>
    </p:spTree>
    <p:extLst>
      <p:ext uri="{BB962C8B-B14F-4D97-AF65-F5344CB8AC3E}">
        <p14:creationId xmlns:p14="http://schemas.microsoft.com/office/powerpoint/2010/main" val="11224916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Welcome changing requirements, even late in development. </a:t>
            </a:r>
          </a:p>
        </p:txBody>
      </p:sp>
      <p:sp>
        <p:nvSpPr>
          <p:cNvPr id="3" name="Content Placeholder 2"/>
          <p:cNvSpPr>
            <a:spLocks noGrp="1"/>
          </p:cNvSpPr>
          <p:nvPr>
            <p:ph idx="1"/>
          </p:nvPr>
        </p:nvSpPr>
        <p:spPr/>
        <p:txBody>
          <a:bodyPr/>
          <a:lstStyle/>
          <a:p>
            <a:r>
              <a:rPr lang="en-US" dirty="0"/>
              <a:t>Agile processes harness change for the customer's competitive advantage. Main objective of the agile software development is to give a competitive edge to customer by implementing evolving requirements at any point of time throughout the project </a:t>
            </a:r>
          </a:p>
        </p:txBody>
      </p:sp>
    </p:spTree>
    <p:extLst>
      <p:ext uri="{BB962C8B-B14F-4D97-AF65-F5344CB8AC3E}">
        <p14:creationId xmlns:p14="http://schemas.microsoft.com/office/powerpoint/2010/main" val="1122460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6" y="626078"/>
            <a:ext cx="2594185" cy="694207"/>
          </a:xfrm>
          <a:prstGeom prst="rect">
            <a:avLst/>
          </a:prstGeom>
        </p:spPr>
        <p:txBody>
          <a:bodyPr vert="horz" wrap="square" lIns="0" tIns="16933" rIns="0" bIns="0" rtlCol="0" anchor="ctr">
            <a:spAutoFit/>
          </a:bodyPr>
          <a:lstStyle/>
          <a:p>
            <a:pPr marL="16933">
              <a:lnSpc>
                <a:spcPct val="100000"/>
              </a:lnSpc>
              <a:spcBef>
                <a:spcPts val="133"/>
              </a:spcBef>
            </a:pPr>
            <a:r>
              <a:rPr spc="-7" dirty="0"/>
              <a:t>Why</a:t>
            </a:r>
            <a:r>
              <a:rPr spc="-127" dirty="0"/>
              <a:t> </a:t>
            </a:r>
            <a:r>
              <a:rPr spc="-7" dirty="0"/>
              <a:t>test?</a:t>
            </a:r>
          </a:p>
        </p:txBody>
      </p:sp>
      <p:sp>
        <p:nvSpPr>
          <p:cNvPr id="3" name="object 3"/>
          <p:cNvSpPr txBox="1"/>
          <p:nvPr/>
        </p:nvSpPr>
        <p:spPr>
          <a:xfrm>
            <a:off x="634856" y="1568468"/>
            <a:ext cx="6190827" cy="2543430"/>
          </a:xfrm>
          <a:prstGeom prst="rect">
            <a:avLst/>
          </a:prstGeom>
        </p:spPr>
        <p:txBody>
          <a:bodyPr vert="horz" wrap="square" lIns="0" tIns="70272" rIns="0" bIns="0" rtlCol="0">
            <a:spAutoFit/>
          </a:bodyPr>
          <a:lstStyle/>
          <a:p>
            <a:pPr marL="504601" indent="-487668">
              <a:spcBef>
                <a:spcPts val="552"/>
              </a:spcBef>
              <a:buChar char="●"/>
              <a:tabLst>
                <a:tab pos="503754" algn="l"/>
                <a:tab pos="505447" algn="l"/>
              </a:tabLst>
            </a:pPr>
            <a:r>
              <a:rPr sz="2400" spc="-7" dirty="0">
                <a:latin typeface="Courier New"/>
                <a:cs typeface="Courier New"/>
              </a:rPr>
              <a:t>Tests Reduce</a:t>
            </a:r>
            <a:r>
              <a:rPr sz="2400" spc="-27" dirty="0">
                <a:latin typeface="Courier New"/>
                <a:cs typeface="Courier New"/>
              </a:rPr>
              <a:t> </a:t>
            </a:r>
            <a:r>
              <a:rPr sz="2400" spc="-7" dirty="0">
                <a:latin typeface="Courier New"/>
                <a:cs typeface="Courier New"/>
              </a:rPr>
              <a:t>Bugs</a:t>
            </a:r>
            <a:endParaRPr sz="2400" dirty="0">
              <a:latin typeface="Courier New"/>
              <a:cs typeface="Courier New"/>
            </a:endParaRPr>
          </a:p>
          <a:p>
            <a:pPr marL="504601" indent="-487668">
              <a:spcBef>
                <a:spcPts val="420"/>
              </a:spcBef>
              <a:buChar char="●"/>
              <a:tabLst>
                <a:tab pos="503754" algn="l"/>
                <a:tab pos="505447" algn="l"/>
              </a:tabLst>
            </a:pPr>
            <a:r>
              <a:rPr sz="2400" spc="-7" dirty="0">
                <a:latin typeface="Courier New"/>
                <a:cs typeface="Courier New"/>
              </a:rPr>
              <a:t>Tests are good</a:t>
            </a:r>
            <a:r>
              <a:rPr sz="2400" spc="-120" dirty="0">
                <a:latin typeface="Courier New"/>
                <a:cs typeface="Courier New"/>
              </a:rPr>
              <a:t> </a:t>
            </a:r>
            <a:r>
              <a:rPr sz="2400" spc="-7" dirty="0">
                <a:latin typeface="Courier New"/>
                <a:cs typeface="Courier New"/>
              </a:rPr>
              <a:t>documentation</a:t>
            </a:r>
            <a:endParaRPr sz="2400" dirty="0">
              <a:latin typeface="Courier New"/>
              <a:cs typeface="Courier New"/>
            </a:endParaRPr>
          </a:p>
          <a:p>
            <a:pPr marL="504601" indent="-487668">
              <a:spcBef>
                <a:spcPts val="420"/>
              </a:spcBef>
              <a:buChar char="●"/>
              <a:tabLst>
                <a:tab pos="503754" algn="l"/>
                <a:tab pos="505447" algn="l"/>
              </a:tabLst>
            </a:pPr>
            <a:r>
              <a:rPr sz="2400" spc="-7" dirty="0">
                <a:latin typeface="Courier New"/>
                <a:cs typeface="Courier New"/>
              </a:rPr>
              <a:t>Tests allow safe</a:t>
            </a:r>
            <a:r>
              <a:rPr sz="2400" spc="-120" dirty="0">
                <a:latin typeface="Courier New"/>
                <a:cs typeface="Courier New"/>
              </a:rPr>
              <a:t> </a:t>
            </a:r>
            <a:r>
              <a:rPr sz="2400" spc="-7" dirty="0">
                <a:latin typeface="Courier New"/>
                <a:cs typeface="Courier New"/>
              </a:rPr>
              <a:t>refactoring</a:t>
            </a:r>
            <a:endParaRPr sz="2400" dirty="0">
              <a:latin typeface="Courier New"/>
              <a:cs typeface="Courier New"/>
            </a:endParaRPr>
          </a:p>
          <a:p>
            <a:pPr marL="504601" indent="-487668">
              <a:spcBef>
                <a:spcPts val="420"/>
              </a:spcBef>
              <a:buChar char="●"/>
              <a:tabLst>
                <a:tab pos="503754" algn="l"/>
                <a:tab pos="505447" algn="l"/>
              </a:tabLst>
            </a:pPr>
            <a:r>
              <a:rPr sz="2400" spc="-7" dirty="0">
                <a:latin typeface="Courier New"/>
                <a:cs typeface="Courier New"/>
              </a:rPr>
              <a:t>Tests reduce the cost of</a:t>
            </a:r>
            <a:r>
              <a:rPr sz="2400" spc="-107" dirty="0">
                <a:latin typeface="Courier New"/>
                <a:cs typeface="Courier New"/>
              </a:rPr>
              <a:t> </a:t>
            </a:r>
            <a:r>
              <a:rPr sz="2400" spc="-7" dirty="0">
                <a:latin typeface="Courier New"/>
                <a:cs typeface="Courier New"/>
              </a:rPr>
              <a:t>change</a:t>
            </a:r>
            <a:endParaRPr sz="2400" dirty="0">
              <a:latin typeface="Courier New"/>
              <a:cs typeface="Courier New"/>
            </a:endParaRPr>
          </a:p>
          <a:p>
            <a:pPr marL="504601" indent="-487668">
              <a:spcBef>
                <a:spcPts val="420"/>
              </a:spcBef>
              <a:buChar char="●"/>
              <a:tabLst>
                <a:tab pos="503754" algn="l"/>
                <a:tab pos="505447" algn="l"/>
              </a:tabLst>
            </a:pPr>
            <a:r>
              <a:rPr sz="2400" spc="-7" dirty="0">
                <a:latin typeface="Courier New"/>
                <a:cs typeface="Courier New"/>
              </a:rPr>
              <a:t>Testing forces you to</a:t>
            </a:r>
            <a:r>
              <a:rPr sz="2400" spc="-60" dirty="0">
                <a:latin typeface="Courier New"/>
                <a:cs typeface="Courier New"/>
              </a:rPr>
              <a:t> </a:t>
            </a:r>
            <a:r>
              <a:rPr sz="2400" spc="-7" dirty="0">
                <a:latin typeface="Courier New"/>
                <a:cs typeface="Courier New"/>
              </a:rPr>
              <a:t>think</a:t>
            </a:r>
            <a:endParaRPr sz="2400" dirty="0">
              <a:latin typeface="Courier New"/>
              <a:cs typeface="Courier New"/>
            </a:endParaRPr>
          </a:p>
          <a:p>
            <a:pPr marL="504601" indent="-487668">
              <a:spcBef>
                <a:spcPts val="420"/>
              </a:spcBef>
              <a:buChar char="●"/>
              <a:tabLst>
                <a:tab pos="503754" algn="l"/>
                <a:tab pos="505447" algn="l"/>
              </a:tabLst>
            </a:pPr>
            <a:r>
              <a:rPr sz="2400" spc="-7" dirty="0">
                <a:latin typeface="Courier New"/>
                <a:cs typeface="Courier New"/>
              </a:rPr>
              <a:t>Tests reduce</a:t>
            </a:r>
            <a:r>
              <a:rPr sz="2400" spc="-27" dirty="0">
                <a:latin typeface="Courier New"/>
                <a:cs typeface="Courier New"/>
              </a:rPr>
              <a:t> </a:t>
            </a:r>
            <a:r>
              <a:rPr sz="2400" spc="-7" dirty="0">
                <a:latin typeface="Courier New"/>
                <a:cs typeface="Courier New"/>
              </a:rPr>
              <a:t>fear!</a:t>
            </a:r>
            <a:endParaRPr sz="2400" dirty="0">
              <a:latin typeface="Courier New"/>
              <a:cs typeface="Courier New"/>
            </a:endParaRPr>
          </a:p>
        </p:txBody>
      </p:sp>
    </p:spTree>
    <p:extLst>
      <p:ext uri="{BB962C8B-B14F-4D97-AF65-F5344CB8AC3E}">
        <p14:creationId xmlns:p14="http://schemas.microsoft.com/office/powerpoint/2010/main" val="13364990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3. Deliver working software frequently, from a couple of weeks to a couple of months, with a preference to the shorter timescale.</a:t>
            </a:r>
          </a:p>
        </p:txBody>
      </p:sp>
      <p:sp>
        <p:nvSpPr>
          <p:cNvPr id="3" name="Content Placeholder 2"/>
          <p:cNvSpPr>
            <a:spLocks noGrp="1"/>
          </p:cNvSpPr>
          <p:nvPr>
            <p:ph idx="1"/>
          </p:nvPr>
        </p:nvSpPr>
        <p:spPr/>
        <p:txBody>
          <a:bodyPr/>
          <a:lstStyle/>
          <a:p>
            <a:r>
              <a:rPr lang="en-US" dirty="0"/>
              <a:t>Agile development focuses on fast, iterative deliveries than traditional one-time deliveries</a:t>
            </a:r>
          </a:p>
        </p:txBody>
      </p:sp>
    </p:spTree>
    <p:extLst>
      <p:ext uri="{BB962C8B-B14F-4D97-AF65-F5344CB8AC3E}">
        <p14:creationId xmlns:p14="http://schemas.microsoft.com/office/powerpoint/2010/main" val="16117348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Business people and developers must work together daily throughout the project</a:t>
            </a:r>
          </a:p>
        </p:txBody>
      </p:sp>
      <p:sp>
        <p:nvSpPr>
          <p:cNvPr id="3" name="Content Placeholder 2"/>
          <p:cNvSpPr>
            <a:spLocks noGrp="1"/>
          </p:cNvSpPr>
          <p:nvPr>
            <p:ph idx="1"/>
          </p:nvPr>
        </p:nvSpPr>
        <p:spPr/>
        <p:txBody>
          <a:bodyPr/>
          <a:lstStyle/>
          <a:p>
            <a:r>
              <a:rPr lang="en-US" dirty="0"/>
              <a:t> In Agile software development, development team works closely with business people/customers on daily basis and takes their feedback. With this better working relationship is established and development team will correct their mistakes quickly based on customer’s feedback</a:t>
            </a:r>
          </a:p>
        </p:txBody>
      </p:sp>
    </p:spTree>
    <p:extLst>
      <p:ext uri="{BB962C8B-B14F-4D97-AF65-F5344CB8AC3E}">
        <p14:creationId xmlns:p14="http://schemas.microsoft.com/office/powerpoint/2010/main" val="9079148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5. Build projects around motivated individuals. Give them the environment and support they need, and trust them to get the job done</a:t>
            </a:r>
          </a:p>
        </p:txBody>
      </p:sp>
      <p:sp>
        <p:nvSpPr>
          <p:cNvPr id="3" name="Content Placeholder 2"/>
          <p:cNvSpPr>
            <a:spLocks noGrp="1"/>
          </p:cNvSpPr>
          <p:nvPr>
            <p:ph idx="1"/>
          </p:nvPr>
        </p:nvSpPr>
        <p:spPr/>
        <p:txBody>
          <a:bodyPr/>
          <a:lstStyle/>
          <a:p>
            <a:r>
              <a:rPr lang="en-US" dirty="0"/>
              <a:t>Agile software development emphasizes on team culture; concentrates more on factors which build trust in the team. Agile strongly believes that these are the reasons for team’s/software’s success</a:t>
            </a:r>
          </a:p>
        </p:txBody>
      </p:sp>
    </p:spTree>
    <p:extLst>
      <p:ext uri="{BB962C8B-B14F-4D97-AF65-F5344CB8AC3E}">
        <p14:creationId xmlns:p14="http://schemas.microsoft.com/office/powerpoint/2010/main" val="408824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6. The most efficient and effective method of conveying information to and within a development team is face-to-face conversation</a:t>
            </a:r>
          </a:p>
        </p:txBody>
      </p:sp>
      <p:sp>
        <p:nvSpPr>
          <p:cNvPr id="3" name="Content Placeholder 2"/>
          <p:cNvSpPr>
            <a:spLocks noGrp="1"/>
          </p:cNvSpPr>
          <p:nvPr>
            <p:ph idx="1"/>
          </p:nvPr>
        </p:nvSpPr>
        <p:spPr>
          <a:xfrm>
            <a:off x="838200" y="2170399"/>
            <a:ext cx="10515600" cy="4351338"/>
          </a:xfrm>
        </p:spPr>
        <p:txBody>
          <a:bodyPr/>
          <a:lstStyle/>
          <a:p>
            <a:r>
              <a:rPr lang="en-US" dirty="0"/>
              <a:t>Agile development encourages face to face conversations as it is better compared to e-mail/ phone/ communicator. It avoids many </a:t>
            </a:r>
            <a:r>
              <a:rPr lang="en-US" dirty="0" err="1"/>
              <a:t>mis</a:t>
            </a:r>
            <a:r>
              <a:rPr lang="en-US" dirty="0"/>
              <a:t>-understandings and confusions</a:t>
            </a:r>
          </a:p>
        </p:txBody>
      </p:sp>
    </p:spTree>
    <p:extLst>
      <p:ext uri="{BB962C8B-B14F-4D97-AF65-F5344CB8AC3E}">
        <p14:creationId xmlns:p14="http://schemas.microsoft.com/office/powerpoint/2010/main" val="5050146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 Working software is the primary measure of progress</a:t>
            </a:r>
          </a:p>
        </p:txBody>
      </p:sp>
      <p:sp>
        <p:nvSpPr>
          <p:cNvPr id="3" name="Content Placeholder 2"/>
          <p:cNvSpPr>
            <a:spLocks noGrp="1"/>
          </p:cNvSpPr>
          <p:nvPr>
            <p:ph idx="1"/>
          </p:nvPr>
        </p:nvSpPr>
        <p:spPr/>
        <p:txBody>
          <a:bodyPr/>
          <a:lstStyle/>
          <a:p>
            <a:r>
              <a:rPr lang="en-US" dirty="0"/>
              <a:t>In Agile development, progress &amp; success is measured by working software (i.e. the component of software which ready to get delivered to customer / delivered to customer) </a:t>
            </a:r>
          </a:p>
        </p:txBody>
      </p:sp>
    </p:spTree>
    <p:extLst>
      <p:ext uri="{BB962C8B-B14F-4D97-AF65-F5344CB8AC3E}">
        <p14:creationId xmlns:p14="http://schemas.microsoft.com/office/powerpoint/2010/main" val="18518334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 Agile processes promote sustainable development.</a:t>
            </a:r>
          </a:p>
        </p:txBody>
      </p:sp>
      <p:sp>
        <p:nvSpPr>
          <p:cNvPr id="3" name="Content Placeholder 2"/>
          <p:cNvSpPr>
            <a:spLocks noGrp="1"/>
          </p:cNvSpPr>
          <p:nvPr>
            <p:ph idx="1"/>
          </p:nvPr>
        </p:nvSpPr>
        <p:spPr/>
        <p:txBody>
          <a:bodyPr/>
          <a:lstStyle/>
          <a:p>
            <a:r>
              <a:rPr lang="en-US" dirty="0"/>
              <a:t>The sponsors, developers, and users should be able to maintain a constant pace indefinitely. Agile development progresses in very consistent; neither slow nor fast. Total team is responsible and accountable for the same</a:t>
            </a:r>
          </a:p>
        </p:txBody>
      </p:sp>
    </p:spTree>
    <p:extLst>
      <p:ext uri="{BB962C8B-B14F-4D97-AF65-F5344CB8AC3E}">
        <p14:creationId xmlns:p14="http://schemas.microsoft.com/office/powerpoint/2010/main" val="13874882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9. Continuous attention to technical excellence and good design enhances agility</a:t>
            </a:r>
          </a:p>
        </p:txBody>
      </p:sp>
      <p:sp>
        <p:nvSpPr>
          <p:cNvPr id="3" name="Content Placeholder 2"/>
          <p:cNvSpPr>
            <a:spLocks noGrp="1"/>
          </p:cNvSpPr>
          <p:nvPr>
            <p:ph idx="1"/>
          </p:nvPr>
        </p:nvSpPr>
        <p:spPr/>
        <p:txBody>
          <a:bodyPr/>
          <a:lstStyle/>
          <a:p>
            <a:r>
              <a:rPr lang="en-US" dirty="0"/>
              <a:t>We know that agile development focuses on extrinsic quality (customer satisfaction &amp; Product quality) and along with this it takes care of intrinsic quality as well by following best agile development practices 1</a:t>
            </a:r>
          </a:p>
        </p:txBody>
      </p:sp>
    </p:spTree>
    <p:extLst>
      <p:ext uri="{BB962C8B-B14F-4D97-AF65-F5344CB8AC3E}">
        <p14:creationId xmlns:p14="http://schemas.microsoft.com/office/powerpoint/2010/main" val="17018814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10. Simplicity--the art of maximizing the amount of work not done--is essential.</a:t>
            </a:r>
          </a:p>
        </p:txBody>
      </p:sp>
      <p:sp>
        <p:nvSpPr>
          <p:cNvPr id="3" name="Content Placeholder 2"/>
          <p:cNvSpPr>
            <a:spLocks noGrp="1"/>
          </p:cNvSpPr>
          <p:nvPr>
            <p:ph idx="1"/>
          </p:nvPr>
        </p:nvSpPr>
        <p:spPr/>
        <p:txBody>
          <a:bodyPr/>
          <a:lstStyle/>
          <a:p>
            <a:r>
              <a:rPr lang="en-US" dirty="0"/>
              <a:t>Agile development always keeps software simple, workable and easy to maintain. Traditionally developed software products are complex due to cumbersome design, requirements etc.</a:t>
            </a:r>
          </a:p>
        </p:txBody>
      </p:sp>
    </p:spTree>
    <p:extLst>
      <p:ext uri="{BB962C8B-B14F-4D97-AF65-F5344CB8AC3E}">
        <p14:creationId xmlns:p14="http://schemas.microsoft.com/office/powerpoint/2010/main" val="15844773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11. The best architectures, requirements, and designs emerge from self-organizing teams. </a:t>
            </a:r>
          </a:p>
        </p:txBody>
      </p:sp>
      <p:sp>
        <p:nvSpPr>
          <p:cNvPr id="3" name="Content Placeholder 2"/>
          <p:cNvSpPr>
            <a:spLocks noGrp="1"/>
          </p:cNvSpPr>
          <p:nvPr>
            <p:ph idx="1"/>
          </p:nvPr>
        </p:nvSpPr>
        <p:spPr/>
        <p:txBody>
          <a:bodyPr/>
          <a:lstStyle/>
          <a:p>
            <a:r>
              <a:rPr lang="en-US" dirty="0"/>
              <a:t>Agile development believes that best architectures, requirements, and designs emerge from self-organizing teams as there are no hierarchies involved here. The team is empowered to organize themselves to be more effective and efficient. Transparency, inspect, adapt, Continuous planning, Continuous customer feedback and customer collaboration makes team self-organizing</a:t>
            </a:r>
          </a:p>
        </p:txBody>
      </p:sp>
    </p:spTree>
    <p:extLst>
      <p:ext uri="{BB962C8B-B14F-4D97-AF65-F5344CB8AC3E}">
        <p14:creationId xmlns:p14="http://schemas.microsoft.com/office/powerpoint/2010/main" val="20791214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12. At regular intervals, the team reflects on how to become more effective, then tunes and adjusts its behavior accordingly.</a:t>
            </a:r>
          </a:p>
        </p:txBody>
      </p:sp>
      <p:sp>
        <p:nvSpPr>
          <p:cNvPr id="3" name="Content Placeholder 2"/>
          <p:cNvSpPr>
            <a:spLocks noGrp="1"/>
          </p:cNvSpPr>
          <p:nvPr>
            <p:ph idx="1"/>
          </p:nvPr>
        </p:nvSpPr>
        <p:spPr/>
        <p:txBody>
          <a:bodyPr/>
          <a:lstStyle/>
          <a:p>
            <a:r>
              <a:rPr lang="en-US" dirty="0" smtClean="0"/>
              <a:t>In </a:t>
            </a:r>
            <a:r>
              <a:rPr lang="en-US" dirty="0"/>
              <a:t>traditional software development approach, team will be waiting till the end of the project to conduct post-project review. But agile software development emphasizes continuous review. Team member can give feedback to team member or to process @ any point of time by writing it in post- it/face to face. Inspecting and adapting continuously solves many of the repetitive issues experienced by many teams and projects</a:t>
            </a:r>
          </a:p>
        </p:txBody>
      </p:sp>
    </p:spTree>
    <p:extLst>
      <p:ext uri="{BB962C8B-B14F-4D97-AF65-F5344CB8AC3E}">
        <p14:creationId xmlns:p14="http://schemas.microsoft.com/office/powerpoint/2010/main" val="685252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491868" y="1690688"/>
            <a:ext cx="8387755" cy="3893051"/>
          </a:xfrm>
          <a:prstGeom prst="rect">
            <a:avLst/>
          </a:prstGeom>
        </p:spPr>
      </p:pic>
    </p:spTree>
    <p:extLst>
      <p:ext uri="{BB962C8B-B14F-4D97-AF65-F5344CB8AC3E}">
        <p14:creationId xmlns:p14="http://schemas.microsoft.com/office/powerpoint/2010/main" val="19416291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Methodologies</a:t>
            </a:r>
          </a:p>
        </p:txBody>
      </p:sp>
      <p:pic>
        <p:nvPicPr>
          <p:cNvPr id="4" name="Content Placeholder 3"/>
          <p:cNvPicPr>
            <a:picLocks noGrp="1" noChangeAspect="1"/>
          </p:cNvPicPr>
          <p:nvPr>
            <p:ph idx="1"/>
          </p:nvPr>
        </p:nvPicPr>
        <p:blipFill>
          <a:blip r:embed="rId2"/>
          <a:stretch>
            <a:fillRect/>
          </a:stretch>
        </p:blipFill>
        <p:spPr>
          <a:xfrm>
            <a:off x="4147775" y="1424065"/>
            <a:ext cx="4584281" cy="4857829"/>
          </a:xfrm>
          <a:prstGeom prst="rect">
            <a:avLst/>
          </a:prstGeom>
        </p:spPr>
      </p:pic>
    </p:spTree>
    <p:extLst>
      <p:ext uri="{BB962C8B-B14F-4D97-AF65-F5344CB8AC3E}">
        <p14:creationId xmlns:p14="http://schemas.microsoft.com/office/powerpoint/2010/main" val="15537720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Scrum </a:t>
            </a:r>
            <a:endParaRPr lang="th-TH" dirty="0"/>
          </a:p>
        </p:txBody>
      </p:sp>
      <p:pic>
        <p:nvPicPr>
          <p:cNvPr id="4" name="Content Placeholder 3"/>
          <p:cNvPicPr>
            <a:picLocks noGrp="1" noChangeAspect="1"/>
          </p:cNvPicPr>
          <p:nvPr>
            <p:ph idx="1"/>
          </p:nvPr>
        </p:nvPicPr>
        <p:blipFill>
          <a:blip r:embed="rId2"/>
          <a:stretch>
            <a:fillRect/>
          </a:stretch>
        </p:blipFill>
        <p:spPr>
          <a:xfrm>
            <a:off x="3009901" y="1281970"/>
            <a:ext cx="6875335" cy="4621392"/>
          </a:xfrm>
          <a:prstGeom prst="rect">
            <a:avLst/>
          </a:prstGeom>
        </p:spPr>
      </p:pic>
      <p:pic>
        <p:nvPicPr>
          <p:cNvPr id="5" name="Picture 2" descr="http://cdn.liquidplanner.com/wp-content/uploads/software-requirements-6.png?_ga=1.34180769.1227033133.144791787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1" y="4558284"/>
            <a:ext cx="1296053" cy="870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64748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3600" dirty="0"/>
              <a:t>Good - </a:t>
            </a:r>
            <a:r>
              <a:rPr lang="th-TH" sz="3600" dirty="0"/>
              <a:t> สิ่งที่เห็นว่าดีและควรทำมาก ๆ ยิ่งขึ้น</a:t>
            </a:r>
            <a:endParaRPr lang="en-US" sz="3600" dirty="0"/>
          </a:p>
          <a:p>
            <a:r>
              <a:rPr lang="en-US" sz="3600" dirty="0"/>
              <a:t>Bad - </a:t>
            </a:r>
            <a:r>
              <a:rPr lang="th-TH" sz="3600" dirty="0"/>
              <a:t>สิ่งที่ไม่ดี ควรลดลงหรือทำให้หมดไป </a:t>
            </a:r>
            <a:endParaRPr lang="en-US" sz="3600" dirty="0"/>
          </a:p>
          <a:p>
            <a:r>
              <a:rPr lang="en-US" sz="3600" dirty="0"/>
              <a:t>Try </a:t>
            </a:r>
            <a:r>
              <a:rPr lang="th-TH" sz="3600" dirty="0"/>
              <a:t>- สิ่งที่ควรทำแต่ไม่ได้ทำ ก็ให้เริ่มทำเสีย</a:t>
            </a:r>
          </a:p>
        </p:txBody>
      </p:sp>
      <p:sp>
        <p:nvSpPr>
          <p:cNvPr id="3" name="Footer Placeholder 2"/>
          <p:cNvSpPr>
            <a:spLocks noGrp="1"/>
          </p:cNvSpPr>
          <p:nvPr>
            <p:ph type="ftr" sz="quarter" idx="10"/>
          </p:nvPr>
        </p:nvSpPr>
        <p:spPr/>
        <p:txBody>
          <a:bodyPr/>
          <a:lstStyle/>
          <a:p>
            <a:endParaRPr lang="en-US"/>
          </a:p>
        </p:txBody>
      </p:sp>
      <p:sp>
        <p:nvSpPr>
          <p:cNvPr id="4" name="Title 3"/>
          <p:cNvSpPr>
            <a:spLocks noGrp="1"/>
          </p:cNvSpPr>
          <p:nvPr>
            <p:ph type="title"/>
          </p:nvPr>
        </p:nvSpPr>
        <p:spPr/>
        <p:txBody>
          <a:bodyPr/>
          <a:lstStyle/>
          <a:p>
            <a:r>
              <a:rPr lang="en-US" dirty="0" smtClean="0"/>
              <a:t>Retrospective</a:t>
            </a:r>
            <a:endParaRPr lang="th-TH" dirty="0"/>
          </a:p>
        </p:txBody>
      </p:sp>
    </p:spTree>
    <p:extLst>
      <p:ext uri="{BB962C8B-B14F-4D97-AF65-F5344CB8AC3E}">
        <p14:creationId xmlns:p14="http://schemas.microsoft.com/office/powerpoint/2010/main" val="18594859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5" y="704171"/>
            <a:ext cx="1862667" cy="386430"/>
          </a:xfrm>
          <a:prstGeom prst="rect">
            <a:avLst/>
          </a:prstGeom>
        </p:spPr>
        <p:txBody>
          <a:bodyPr vert="horz" wrap="square" lIns="0" tIns="16933" rIns="0" bIns="0" rtlCol="0" anchor="ctr">
            <a:spAutoFit/>
          </a:bodyPr>
          <a:lstStyle/>
          <a:p>
            <a:pPr marL="16933">
              <a:lnSpc>
                <a:spcPct val="100000"/>
              </a:lnSpc>
              <a:spcBef>
                <a:spcPts val="133"/>
              </a:spcBef>
            </a:pPr>
            <a:r>
              <a:rPr sz="2400" spc="-7" dirty="0"/>
              <a:t>Unit</a:t>
            </a:r>
            <a:r>
              <a:rPr sz="2400" spc="-120" dirty="0"/>
              <a:t> </a:t>
            </a:r>
            <a:r>
              <a:rPr sz="2400" spc="-7" dirty="0"/>
              <a:t>Tests</a:t>
            </a:r>
            <a:endParaRPr sz="2400" dirty="0"/>
          </a:p>
        </p:txBody>
      </p:sp>
      <p:sp>
        <p:nvSpPr>
          <p:cNvPr id="3" name="object 3"/>
          <p:cNvSpPr txBox="1"/>
          <p:nvPr/>
        </p:nvSpPr>
        <p:spPr>
          <a:xfrm>
            <a:off x="634857" y="1330031"/>
            <a:ext cx="3772044" cy="2140757"/>
          </a:xfrm>
          <a:prstGeom prst="rect">
            <a:avLst/>
          </a:prstGeom>
        </p:spPr>
        <p:txBody>
          <a:bodyPr vert="horz" wrap="square" lIns="0" tIns="16933" rIns="0" bIns="0" rtlCol="0">
            <a:spAutoFit/>
          </a:bodyPr>
          <a:lstStyle/>
          <a:p>
            <a:pPr marL="504601" marR="6773" indent="-487668">
              <a:lnSpc>
                <a:spcPct val="114599"/>
              </a:lnSpc>
              <a:spcBef>
                <a:spcPts val="133"/>
              </a:spcBef>
              <a:buChar char="●"/>
              <a:tabLst>
                <a:tab pos="503754" algn="l"/>
                <a:tab pos="505447" algn="l"/>
              </a:tabLst>
            </a:pPr>
            <a:r>
              <a:rPr sz="2400" spc="-7" dirty="0">
                <a:latin typeface="Courier New"/>
                <a:cs typeface="Courier New"/>
              </a:rPr>
              <a:t>Isolate each part of the  program</a:t>
            </a:r>
            <a:endParaRPr sz="2400" dirty="0">
              <a:latin typeface="Courier New"/>
              <a:cs typeface="Courier New"/>
            </a:endParaRPr>
          </a:p>
          <a:p>
            <a:pPr marL="504601" marR="6773" indent="-487668">
              <a:lnSpc>
                <a:spcPct val="114599"/>
              </a:lnSpc>
              <a:buChar char="●"/>
              <a:tabLst>
                <a:tab pos="503754" algn="l"/>
                <a:tab pos="505447" algn="l"/>
              </a:tabLst>
            </a:pPr>
            <a:r>
              <a:rPr sz="2400" spc="-7" dirty="0">
                <a:latin typeface="Courier New"/>
                <a:cs typeface="Courier New"/>
              </a:rPr>
              <a:t>Show that the individual  parts are</a:t>
            </a:r>
            <a:r>
              <a:rPr sz="2400" spc="-33" dirty="0">
                <a:latin typeface="Courier New"/>
                <a:cs typeface="Courier New"/>
              </a:rPr>
              <a:t> </a:t>
            </a:r>
            <a:r>
              <a:rPr sz="2400" spc="-7" dirty="0">
                <a:latin typeface="Courier New"/>
                <a:cs typeface="Courier New"/>
              </a:rPr>
              <a:t>correct</a:t>
            </a:r>
            <a:endParaRPr sz="2400" dirty="0">
              <a:latin typeface="Courier New"/>
              <a:cs typeface="Courier New"/>
            </a:endParaRPr>
          </a:p>
        </p:txBody>
      </p:sp>
      <p:sp>
        <p:nvSpPr>
          <p:cNvPr id="4" name="object 4"/>
          <p:cNvSpPr txBox="1"/>
          <p:nvPr/>
        </p:nvSpPr>
        <p:spPr>
          <a:xfrm>
            <a:off x="6540559" y="697573"/>
            <a:ext cx="3142827" cy="386430"/>
          </a:xfrm>
          <a:prstGeom prst="rect">
            <a:avLst/>
          </a:prstGeom>
        </p:spPr>
        <p:txBody>
          <a:bodyPr vert="horz" wrap="square" lIns="0" tIns="16933" rIns="0" bIns="0" rtlCol="0">
            <a:spAutoFit/>
          </a:bodyPr>
          <a:lstStyle/>
          <a:p>
            <a:pPr marL="16933">
              <a:spcBef>
                <a:spcPts val="133"/>
              </a:spcBef>
            </a:pPr>
            <a:r>
              <a:rPr sz="2400" b="1" spc="-7" dirty="0">
                <a:latin typeface="Courier New"/>
                <a:cs typeface="Courier New"/>
              </a:rPr>
              <a:t>Integration</a:t>
            </a:r>
            <a:r>
              <a:rPr sz="2400" b="1" spc="-120" dirty="0">
                <a:latin typeface="Courier New"/>
                <a:cs typeface="Courier New"/>
              </a:rPr>
              <a:t> </a:t>
            </a:r>
            <a:r>
              <a:rPr sz="2400" b="1" spc="-7" dirty="0">
                <a:latin typeface="Courier New"/>
                <a:cs typeface="Courier New"/>
              </a:rPr>
              <a:t>Tests</a:t>
            </a:r>
            <a:endParaRPr sz="2400" dirty="0">
              <a:latin typeface="Courier New"/>
              <a:cs typeface="Courier New"/>
            </a:endParaRPr>
          </a:p>
        </p:txBody>
      </p:sp>
      <p:sp>
        <p:nvSpPr>
          <p:cNvPr id="5" name="object 5"/>
          <p:cNvSpPr txBox="1">
            <a:spLocks noGrp="1"/>
          </p:cNvSpPr>
          <p:nvPr>
            <p:ph type="body" idx="1"/>
          </p:nvPr>
        </p:nvSpPr>
        <p:spPr>
          <a:xfrm>
            <a:off x="512964" y="1323433"/>
            <a:ext cx="9850235" cy="2622940"/>
          </a:xfrm>
          <a:prstGeom prst="rect">
            <a:avLst/>
          </a:prstGeom>
        </p:spPr>
        <p:txBody>
          <a:bodyPr vert="horz" wrap="square" lIns="0" tIns="16933" rIns="0" bIns="0" rtlCol="0">
            <a:spAutoFit/>
          </a:bodyPr>
          <a:lstStyle/>
          <a:p>
            <a:pPr marL="6547956" marR="6773" indent="-487668">
              <a:lnSpc>
                <a:spcPct val="114599"/>
              </a:lnSpc>
              <a:spcBef>
                <a:spcPts val="133"/>
              </a:spcBef>
              <a:buChar char="●"/>
              <a:tabLst>
                <a:tab pos="6547110" algn="l"/>
                <a:tab pos="6548803" algn="l"/>
              </a:tabLst>
            </a:pPr>
            <a:r>
              <a:rPr spc="-7" dirty="0"/>
              <a:t>Test the inter-operation  of multiple</a:t>
            </a:r>
            <a:r>
              <a:rPr spc="-67" dirty="0"/>
              <a:t> </a:t>
            </a:r>
            <a:r>
              <a:rPr spc="-7" dirty="0"/>
              <a:t>subsystems</a:t>
            </a:r>
          </a:p>
          <a:p>
            <a:pPr marL="6547956" marR="188802" indent="-487668">
              <a:lnSpc>
                <a:spcPct val="114599"/>
              </a:lnSpc>
              <a:buChar char="●"/>
              <a:tabLst>
                <a:tab pos="6547110" algn="l"/>
                <a:tab pos="6548803" algn="l"/>
              </a:tabLst>
            </a:pPr>
            <a:r>
              <a:rPr spc="-7" dirty="0"/>
              <a:t>Test that “the nuts fit  the</a:t>
            </a:r>
            <a:r>
              <a:rPr spc="-20" dirty="0"/>
              <a:t> </a:t>
            </a:r>
            <a:r>
              <a:rPr spc="-7" dirty="0"/>
              <a:t>bolts”</a:t>
            </a:r>
          </a:p>
        </p:txBody>
      </p:sp>
    </p:spTree>
    <p:extLst>
      <p:ext uri="{BB962C8B-B14F-4D97-AF65-F5344CB8AC3E}">
        <p14:creationId xmlns:p14="http://schemas.microsoft.com/office/powerpoint/2010/main" val="2007699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6" y="626078"/>
            <a:ext cx="8282940" cy="694207"/>
          </a:xfrm>
          <a:prstGeom prst="rect">
            <a:avLst/>
          </a:prstGeom>
        </p:spPr>
        <p:txBody>
          <a:bodyPr vert="horz" wrap="square" lIns="0" tIns="16933" rIns="0" bIns="0" rtlCol="0" anchor="ctr">
            <a:spAutoFit/>
          </a:bodyPr>
          <a:lstStyle/>
          <a:p>
            <a:pPr marL="16933">
              <a:lnSpc>
                <a:spcPct val="100000"/>
              </a:lnSpc>
              <a:spcBef>
                <a:spcPts val="133"/>
              </a:spcBef>
            </a:pPr>
            <a:r>
              <a:rPr spc="-7" dirty="0"/>
              <a:t>Unit tests should come</a:t>
            </a:r>
            <a:r>
              <a:rPr spc="-113" dirty="0"/>
              <a:t> </a:t>
            </a:r>
            <a:r>
              <a:rPr spc="-7" dirty="0"/>
              <a:t>FIRST!</a:t>
            </a:r>
          </a:p>
        </p:txBody>
      </p:sp>
      <p:sp>
        <p:nvSpPr>
          <p:cNvPr id="3" name="object 3"/>
          <p:cNvSpPr txBox="1"/>
          <p:nvPr/>
        </p:nvSpPr>
        <p:spPr>
          <a:xfrm>
            <a:off x="634857" y="1568468"/>
            <a:ext cx="10396220" cy="2122802"/>
          </a:xfrm>
          <a:prstGeom prst="rect">
            <a:avLst/>
          </a:prstGeom>
        </p:spPr>
        <p:txBody>
          <a:bodyPr vert="horz" wrap="square" lIns="0" tIns="70272" rIns="0" bIns="0" rtlCol="0">
            <a:spAutoFit/>
          </a:bodyPr>
          <a:lstStyle/>
          <a:p>
            <a:pPr marL="504601" indent="-487668">
              <a:spcBef>
                <a:spcPts val="552"/>
              </a:spcBef>
              <a:buChar char="●"/>
              <a:tabLst>
                <a:tab pos="503754" algn="l"/>
                <a:tab pos="505447" algn="l"/>
              </a:tabLst>
            </a:pPr>
            <a:r>
              <a:rPr sz="2400" spc="-7" dirty="0">
                <a:latin typeface="Courier New"/>
                <a:cs typeface="Courier New"/>
              </a:rPr>
              <a:t>Fast </a:t>
            </a:r>
            <a:r>
              <a:rPr sz="2400" dirty="0">
                <a:latin typeface="Courier New"/>
                <a:cs typeface="Courier New"/>
              </a:rPr>
              <a:t>- </a:t>
            </a:r>
            <a:r>
              <a:rPr sz="2400" spc="-7" dirty="0">
                <a:latin typeface="Courier New"/>
                <a:cs typeface="Courier New"/>
              </a:rPr>
              <a:t>1K+ per</a:t>
            </a:r>
            <a:r>
              <a:rPr sz="2400" spc="-27" dirty="0">
                <a:latin typeface="Courier New"/>
                <a:cs typeface="Courier New"/>
              </a:rPr>
              <a:t> </a:t>
            </a:r>
            <a:r>
              <a:rPr sz="2400" spc="-7" dirty="0">
                <a:latin typeface="Courier New"/>
                <a:cs typeface="Courier New"/>
              </a:rPr>
              <a:t>second</a:t>
            </a:r>
            <a:endParaRPr sz="2400" dirty="0">
              <a:latin typeface="Courier New"/>
              <a:cs typeface="Courier New"/>
            </a:endParaRPr>
          </a:p>
          <a:p>
            <a:pPr marL="504601" indent="-487668">
              <a:spcBef>
                <a:spcPts val="420"/>
              </a:spcBef>
              <a:buChar char="●"/>
              <a:tabLst>
                <a:tab pos="503754" algn="l"/>
                <a:tab pos="505447" algn="l"/>
              </a:tabLst>
            </a:pPr>
            <a:r>
              <a:rPr sz="2400" spc="-7" dirty="0">
                <a:latin typeface="Courier New"/>
                <a:cs typeface="Courier New"/>
              </a:rPr>
              <a:t>Isolated </a:t>
            </a:r>
            <a:r>
              <a:rPr sz="2400" dirty="0">
                <a:latin typeface="Courier New"/>
                <a:cs typeface="Courier New"/>
              </a:rPr>
              <a:t>- </a:t>
            </a:r>
            <a:r>
              <a:rPr sz="2400" spc="-7" dirty="0">
                <a:latin typeface="Courier New"/>
                <a:cs typeface="Courier New"/>
              </a:rPr>
              <a:t>Perform no</a:t>
            </a:r>
            <a:r>
              <a:rPr sz="2400" spc="-33" dirty="0">
                <a:latin typeface="Courier New"/>
                <a:cs typeface="Courier New"/>
              </a:rPr>
              <a:t> </a:t>
            </a:r>
            <a:r>
              <a:rPr sz="2400" spc="-7" dirty="0">
                <a:latin typeface="Courier New"/>
                <a:cs typeface="Courier New"/>
              </a:rPr>
              <a:t>I/O</a:t>
            </a:r>
            <a:endParaRPr sz="2400" dirty="0">
              <a:latin typeface="Courier New"/>
              <a:cs typeface="Courier New"/>
            </a:endParaRPr>
          </a:p>
          <a:p>
            <a:pPr marL="504601" indent="-487668">
              <a:spcBef>
                <a:spcPts val="420"/>
              </a:spcBef>
              <a:buChar char="●"/>
              <a:tabLst>
                <a:tab pos="503754" algn="l"/>
                <a:tab pos="505447" algn="l"/>
              </a:tabLst>
            </a:pPr>
            <a:r>
              <a:rPr sz="2400" spc="-7" dirty="0">
                <a:latin typeface="Courier New"/>
                <a:cs typeface="Courier New"/>
              </a:rPr>
              <a:t>Repeatable </a:t>
            </a:r>
            <a:r>
              <a:rPr sz="2400" dirty="0">
                <a:latin typeface="Courier New"/>
                <a:cs typeface="Courier New"/>
              </a:rPr>
              <a:t>- </a:t>
            </a:r>
            <a:r>
              <a:rPr sz="2400" spc="-7" dirty="0">
                <a:latin typeface="Courier New"/>
                <a:cs typeface="Courier New"/>
              </a:rPr>
              <a:t>Run in any order, without</a:t>
            </a:r>
            <a:r>
              <a:rPr sz="2400" spc="-80" dirty="0">
                <a:latin typeface="Courier New"/>
                <a:cs typeface="Courier New"/>
              </a:rPr>
              <a:t> </a:t>
            </a:r>
            <a:r>
              <a:rPr sz="2400" spc="-7" dirty="0">
                <a:latin typeface="Courier New"/>
                <a:cs typeface="Courier New"/>
              </a:rPr>
              <a:t>intervention</a:t>
            </a:r>
            <a:endParaRPr sz="2400" dirty="0">
              <a:latin typeface="Courier New"/>
              <a:cs typeface="Courier New"/>
            </a:endParaRPr>
          </a:p>
          <a:p>
            <a:pPr marL="504601" indent="-487668">
              <a:spcBef>
                <a:spcPts val="420"/>
              </a:spcBef>
              <a:buChar char="●"/>
              <a:tabLst>
                <a:tab pos="503754" algn="l"/>
                <a:tab pos="505447" algn="l"/>
              </a:tabLst>
            </a:pPr>
            <a:r>
              <a:rPr sz="2400" spc="-7" dirty="0">
                <a:latin typeface="Courier New"/>
                <a:cs typeface="Courier New"/>
              </a:rPr>
              <a:t>Self-validating </a:t>
            </a:r>
            <a:r>
              <a:rPr sz="2400" dirty="0">
                <a:latin typeface="Courier New"/>
                <a:cs typeface="Courier New"/>
              </a:rPr>
              <a:t>- </a:t>
            </a:r>
            <a:r>
              <a:rPr sz="2400" spc="-7" dirty="0">
                <a:latin typeface="Courier New"/>
                <a:cs typeface="Courier New"/>
              </a:rPr>
              <a:t>No external tool to evaluate</a:t>
            </a:r>
            <a:r>
              <a:rPr sz="2400" spc="-107" dirty="0">
                <a:latin typeface="Courier New"/>
                <a:cs typeface="Courier New"/>
              </a:rPr>
              <a:t> </a:t>
            </a:r>
            <a:r>
              <a:rPr sz="2400" spc="-7" dirty="0">
                <a:latin typeface="Courier New"/>
                <a:cs typeface="Courier New"/>
              </a:rPr>
              <a:t>results</a:t>
            </a:r>
            <a:endParaRPr sz="2400" dirty="0">
              <a:latin typeface="Courier New"/>
              <a:cs typeface="Courier New"/>
            </a:endParaRPr>
          </a:p>
          <a:p>
            <a:pPr marL="504601" indent="-487668">
              <a:spcBef>
                <a:spcPts val="420"/>
              </a:spcBef>
              <a:buChar char="●"/>
              <a:tabLst>
                <a:tab pos="503754" algn="l"/>
                <a:tab pos="505447" algn="l"/>
              </a:tabLst>
            </a:pPr>
            <a:r>
              <a:rPr sz="2400" spc="-7" dirty="0">
                <a:latin typeface="Courier New"/>
                <a:cs typeface="Courier New"/>
              </a:rPr>
              <a:t>Timely </a:t>
            </a:r>
            <a:r>
              <a:rPr sz="2400" dirty="0">
                <a:latin typeface="Courier New"/>
                <a:cs typeface="Courier New"/>
              </a:rPr>
              <a:t>- </a:t>
            </a:r>
            <a:r>
              <a:rPr sz="2400" spc="-7" dirty="0">
                <a:latin typeface="Courier New"/>
                <a:cs typeface="Courier New"/>
              </a:rPr>
              <a:t>written before</a:t>
            </a:r>
            <a:r>
              <a:rPr sz="2400" spc="-33" dirty="0">
                <a:latin typeface="Courier New"/>
                <a:cs typeface="Courier New"/>
              </a:rPr>
              <a:t> </a:t>
            </a:r>
            <a:r>
              <a:rPr sz="2400" spc="-7" dirty="0">
                <a:latin typeface="Courier New"/>
                <a:cs typeface="Courier New"/>
              </a:rPr>
              <a:t>code</a:t>
            </a:r>
            <a:endParaRPr sz="2400" dirty="0">
              <a:latin typeface="Courier New"/>
              <a:cs typeface="Courier New"/>
            </a:endParaRPr>
          </a:p>
        </p:txBody>
      </p:sp>
    </p:spTree>
    <p:extLst>
      <p:ext uri="{BB962C8B-B14F-4D97-AF65-F5344CB8AC3E}">
        <p14:creationId xmlns:p14="http://schemas.microsoft.com/office/powerpoint/2010/main" val="2144502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Test should not</a:t>
            </a:r>
            <a:endParaRPr lang="en-US" dirty="0"/>
          </a:p>
        </p:txBody>
      </p:sp>
      <p:sp>
        <p:nvSpPr>
          <p:cNvPr id="3" name="Content Placeholder 2"/>
          <p:cNvSpPr>
            <a:spLocks noGrp="1"/>
          </p:cNvSpPr>
          <p:nvPr>
            <p:ph idx="1"/>
          </p:nvPr>
        </p:nvSpPr>
        <p:spPr/>
        <p:txBody>
          <a:bodyPr/>
          <a:lstStyle/>
          <a:p>
            <a:r>
              <a:rPr lang="en-US" dirty="0" smtClean="0"/>
              <a:t>Access the network</a:t>
            </a:r>
          </a:p>
          <a:p>
            <a:r>
              <a:rPr lang="en-US" dirty="0" smtClean="0"/>
              <a:t>Hit the database</a:t>
            </a:r>
          </a:p>
          <a:p>
            <a:r>
              <a:rPr lang="en-US" dirty="0" smtClean="0"/>
              <a:t>Use the file system</a:t>
            </a:r>
          </a:p>
          <a:p>
            <a:r>
              <a:rPr lang="en-US" dirty="0" smtClean="0"/>
              <a:t>Call other non-trivial components</a:t>
            </a:r>
            <a:endParaRPr lang="en-US" dirty="0"/>
          </a:p>
        </p:txBody>
      </p:sp>
    </p:spTree>
    <p:extLst>
      <p:ext uri="{BB962C8B-B14F-4D97-AF65-F5344CB8AC3E}">
        <p14:creationId xmlns:p14="http://schemas.microsoft.com/office/powerpoint/2010/main" val="18774392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1456</TotalTime>
  <Words>1461</Words>
  <Application>Microsoft Macintosh PowerPoint</Application>
  <PresentationFormat>Widescreen</PresentationFormat>
  <Paragraphs>217</Paragraphs>
  <Slides>62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Angsana New</vt:lpstr>
      <vt:lpstr>Arial</vt:lpstr>
      <vt:lpstr>Calibri</vt:lpstr>
      <vt:lpstr>Calibri Light</vt:lpstr>
      <vt:lpstr>Cordia New</vt:lpstr>
      <vt:lpstr>Courier New</vt:lpstr>
      <vt:lpstr>Times New Roman</vt:lpstr>
      <vt:lpstr>Office Theme</vt:lpstr>
      <vt:lpstr>TDD + Agile</vt:lpstr>
      <vt:lpstr>Agenda</vt:lpstr>
      <vt:lpstr>TDD</vt:lpstr>
      <vt:lpstr>What are you doing when you finish new features </vt:lpstr>
      <vt:lpstr>Why test?</vt:lpstr>
      <vt:lpstr>PowerPoint Presentation</vt:lpstr>
      <vt:lpstr>Unit Tests</vt:lpstr>
      <vt:lpstr>Unit tests should come FIRST!</vt:lpstr>
      <vt:lpstr>Unit Test should not</vt:lpstr>
      <vt:lpstr>Con’s of Unit test</vt:lpstr>
      <vt:lpstr>Tools of the trade</vt:lpstr>
      <vt:lpstr>Anatomy of a unit test</vt:lpstr>
      <vt:lpstr>Mocha.js</vt:lpstr>
      <vt:lpstr>Chai.js - assertions</vt:lpstr>
      <vt:lpstr>Mocha Sample Code</vt:lpstr>
      <vt:lpstr>result</vt:lpstr>
      <vt:lpstr>Using Chai</vt:lpstr>
      <vt:lpstr>Mocha with Chai Sample Code</vt:lpstr>
      <vt:lpstr>Exercise: Write some tests</vt:lpstr>
      <vt:lpstr>Sinon.js - stubbing, mocking, spying</vt:lpstr>
      <vt:lpstr>Integration Test</vt:lpstr>
      <vt:lpstr>What is Software Integration Test</vt:lpstr>
      <vt:lpstr>Major testing focuses</vt:lpstr>
      <vt:lpstr>Integration test types</vt:lpstr>
      <vt:lpstr>Top-down Integration</vt:lpstr>
      <vt:lpstr>Top-Down Integration</vt:lpstr>
      <vt:lpstr>Top-Down Integration</vt:lpstr>
      <vt:lpstr>Bottom-Up Integration</vt:lpstr>
      <vt:lpstr>Bottom-Up Integration</vt:lpstr>
      <vt:lpstr>Exercise - </vt:lpstr>
      <vt:lpstr>Installation</vt:lpstr>
      <vt:lpstr>Database</vt:lpstr>
      <vt:lpstr>knexfile.js</vt:lpstr>
      <vt:lpstr>Next</vt:lpstr>
      <vt:lpstr>Run “nyc npm test” (nyc = istanbul)</vt:lpstr>
      <vt:lpstr>Add migrate script</vt:lpstr>
      <vt:lpstr>Run the script</vt:lpstr>
      <vt:lpstr>Data seed</vt:lpstr>
      <vt:lpstr>Run the seed: knex seed:run --env development</vt:lpstr>
      <vt:lpstr>Hook</vt:lpstr>
      <vt:lpstr>See the code</vt:lpstr>
      <vt:lpstr>Keep in mind!! - Integration test step:</vt:lpstr>
      <vt:lpstr>Agile</vt:lpstr>
      <vt:lpstr>Agile</vt:lpstr>
      <vt:lpstr>What is Agile?</vt:lpstr>
      <vt:lpstr>Agile manifesto</vt:lpstr>
      <vt:lpstr>Agile manifesto </vt:lpstr>
      <vt:lpstr>1. Our highest priority is to satisfy the customer through early and continuous delivery of valuable software.</vt:lpstr>
      <vt:lpstr>2. Welcome changing requirements, even late in development. </vt:lpstr>
      <vt:lpstr>3. Deliver working software frequently, from a couple of weeks to a couple of months, with a preference to the shorter timescale.</vt:lpstr>
      <vt:lpstr>4. Business people and developers must work together daily throughout the project</vt:lpstr>
      <vt:lpstr>5. Build projects around motivated individuals. Give them the environment and support they need, and trust them to get the job done</vt:lpstr>
      <vt:lpstr>6. The most efficient and effective method of conveying information to and within a development team is face-to-face conversation</vt:lpstr>
      <vt:lpstr>7. Working software is the primary measure of progress</vt:lpstr>
      <vt:lpstr>8. Agile processes promote sustainable development.</vt:lpstr>
      <vt:lpstr>9. Continuous attention to technical excellence and good design enhances agility</vt:lpstr>
      <vt:lpstr>10. Simplicity--the art of maximizing the amount of work not done--is essential.</vt:lpstr>
      <vt:lpstr>11. The best architectures, requirements, and designs emerge from self-organizing teams. </vt:lpstr>
      <vt:lpstr>12. At regular intervals, the team reflects on how to become more effective, then tunes and adjusts its behavior accordingly.</vt:lpstr>
      <vt:lpstr>Agile Methodologies</vt:lpstr>
      <vt:lpstr>Scrum </vt:lpstr>
      <vt:lpstr>Retrospective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Day 4 + Day 5</dc:title>
  <dc:creator>Microsoft Office User</dc:creator>
  <cp:lastModifiedBy>Microsoft Office User</cp:lastModifiedBy>
  <cp:revision>58</cp:revision>
  <dcterms:created xsi:type="dcterms:W3CDTF">2017-10-03T09:10:42Z</dcterms:created>
  <dcterms:modified xsi:type="dcterms:W3CDTF">2017-10-06T02:08:53Z</dcterms:modified>
</cp:coreProperties>
</file>